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42"/>
  </p:notesMasterIdLst>
  <p:sldIdLst>
    <p:sldId id="259" r:id="rId2"/>
    <p:sldId id="303" r:id="rId3"/>
    <p:sldId id="262" r:id="rId4"/>
    <p:sldId id="290" r:id="rId5"/>
    <p:sldId id="263" r:id="rId6"/>
    <p:sldId id="257" r:id="rId7"/>
    <p:sldId id="260" r:id="rId8"/>
    <p:sldId id="273" r:id="rId9"/>
    <p:sldId id="278" r:id="rId10"/>
    <p:sldId id="269" r:id="rId11"/>
    <p:sldId id="267" r:id="rId12"/>
    <p:sldId id="270" r:id="rId13"/>
    <p:sldId id="271" r:id="rId14"/>
    <p:sldId id="272" r:id="rId15"/>
    <p:sldId id="274" r:id="rId16"/>
    <p:sldId id="275" r:id="rId17"/>
    <p:sldId id="279" r:id="rId18"/>
    <p:sldId id="277" r:id="rId19"/>
    <p:sldId id="282" r:id="rId20"/>
    <p:sldId id="283" r:id="rId21"/>
    <p:sldId id="264" r:id="rId22"/>
    <p:sldId id="280" r:id="rId23"/>
    <p:sldId id="281" r:id="rId24"/>
    <p:sldId id="284" r:id="rId25"/>
    <p:sldId id="286" r:id="rId26"/>
    <p:sldId id="285" r:id="rId27"/>
    <p:sldId id="287" r:id="rId28"/>
    <p:sldId id="265" r:id="rId29"/>
    <p:sldId id="288" r:id="rId30"/>
    <p:sldId id="289" r:id="rId31"/>
    <p:sldId id="291" r:id="rId32"/>
    <p:sldId id="294" r:id="rId33"/>
    <p:sldId id="293" r:id="rId34"/>
    <p:sldId id="296" r:id="rId35"/>
    <p:sldId id="297" r:id="rId36"/>
    <p:sldId id="292" r:id="rId37"/>
    <p:sldId id="298" r:id="rId38"/>
    <p:sldId id="300" r:id="rId39"/>
    <p:sldId id="302" r:id="rId40"/>
    <p:sldId id="301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0000"/>
    <a:srgbClr val="FF00FF"/>
    <a:srgbClr val="FADB58"/>
    <a:srgbClr val="FF7C80"/>
    <a:srgbClr val="66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75552" autoAdjust="0"/>
  </p:normalViewPr>
  <p:slideViewPr>
    <p:cSldViewPr>
      <p:cViewPr varScale="1">
        <p:scale>
          <a:sx n="38" d="100"/>
          <a:sy n="3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AE56DB-CC11-478D-B471-0A56CCEDBBCA}" type="datetimeFigureOut">
              <a:rPr lang="en-US" smtClean="0"/>
              <a:pPr/>
              <a:t>1/19/2012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BA063-EBAE-4525-B25B-5D41ECCA12B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BA063-EBAE-4525-B25B-5D41ECCA12B9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Carotid system</a:t>
            </a:r>
          </a:p>
          <a:p>
            <a:r>
              <a:rPr lang="en-US" dirty="0" smtClean="0"/>
              <a:t>Vertebral</a:t>
            </a:r>
            <a:r>
              <a:rPr lang="en-US" baseline="0" dirty="0" smtClean="0"/>
              <a:t> system taking a different route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BA063-EBAE-4525-B25B-5D41ECCA12B9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Distribution in abdomen&gt;</a:t>
            </a:r>
          </a:p>
          <a:p>
            <a:r>
              <a:rPr lang="en-US" dirty="0" smtClean="0"/>
              <a:t>Upper</a:t>
            </a:r>
            <a:r>
              <a:rPr lang="en-US" baseline="0" dirty="0" smtClean="0"/>
              <a:t> gut /celiac trunk</a:t>
            </a:r>
          </a:p>
          <a:p>
            <a:r>
              <a:rPr lang="en-US" baseline="0" dirty="0" smtClean="0"/>
              <a:t>Middle and lower parts by </a:t>
            </a:r>
            <a:r>
              <a:rPr lang="en-US" baseline="0" dirty="0" err="1" smtClean="0"/>
              <a:t>messentric</a:t>
            </a:r>
            <a:r>
              <a:rPr lang="en-US" baseline="0" dirty="0" smtClean="0"/>
              <a:t> vessels</a:t>
            </a:r>
          </a:p>
          <a:p>
            <a:r>
              <a:rPr lang="en-US" baseline="0" dirty="0" smtClean="0"/>
              <a:t>Lower end of aorta give rise to common iliac arteries and enters the pelvic cavity</a:t>
            </a:r>
          </a:p>
          <a:p>
            <a:r>
              <a:rPr lang="en-US" baseline="0" dirty="0" smtClean="0"/>
              <a:t>Then supplies pelvis and </a:t>
            </a:r>
            <a:r>
              <a:rPr lang="en-US" baseline="0" dirty="0" err="1" smtClean="0"/>
              <a:t>perineal</a:t>
            </a:r>
            <a:r>
              <a:rPr lang="en-US" baseline="0" dirty="0" smtClean="0"/>
              <a:t> region internal </a:t>
            </a:r>
            <a:r>
              <a:rPr lang="en-US" baseline="0" dirty="0" err="1" smtClean="0"/>
              <a:t>illiac</a:t>
            </a:r>
            <a:r>
              <a:rPr lang="en-US" baseline="0" dirty="0" smtClean="0"/>
              <a:t> arteries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BA063-EBAE-4525-B25B-5D41ECCA12B9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BA063-EBAE-4525-B25B-5D41ECCA12B9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Muscular wall shows the greatest variation</a:t>
            </a:r>
          </a:p>
          <a:p>
            <a:r>
              <a:rPr lang="en-US" dirty="0" smtClean="0"/>
              <a:t>Blood</a:t>
            </a:r>
            <a:r>
              <a:rPr lang="en-US" baseline="0" dirty="0" smtClean="0"/>
              <a:t> pressure of 120 in major arteries to 0 once returned to right atrium</a:t>
            </a:r>
          </a:p>
          <a:p>
            <a:endParaRPr lang="en-US" baseline="0" dirty="0" smtClean="0"/>
          </a:p>
          <a:p>
            <a:r>
              <a:rPr lang="en-US" baseline="0" dirty="0" smtClean="0"/>
              <a:t>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BA063-EBAE-4525-B25B-5D41ECCA12B9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Heart is a pump&lt; </a:t>
            </a:r>
            <a:r>
              <a:rPr lang="en-US" dirty="0" err="1" smtClean="0"/>
              <a:t>theconcept</a:t>
            </a:r>
            <a:endParaRPr lang="en-US" dirty="0" smtClean="0"/>
          </a:p>
          <a:p>
            <a:r>
              <a:rPr lang="en-US" dirty="0" smtClean="0"/>
              <a:t>Special </a:t>
            </a:r>
            <a:r>
              <a:rPr lang="en-US" dirty="0" err="1" smtClean="0"/>
              <a:t>pump,probably</a:t>
            </a:r>
            <a:r>
              <a:rPr lang="en-US" dirty="0" smtClean="0"/>
              <a:t> the best pump that pump continuously from 3</a:t>
            </a:r>
            <a:r>
              <a:rPr lang="en-US" baseline="30000" dirty="0" smtClean="0"/>
              <a:t>rd</a:t>
            </a:r>
            <a:r>
              <a:rPr lang="en-US" dirty="0" smtClean="0"/>
              <a:t> week of |IUL till death.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BA063-EBAE-4525-B25B-5D41ECCA12B9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BA063-EBAE-4525-B25B-5D41ECCA12B9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Recall foundation module</a:t>
            </a:r>
          </a:p>
          <a:p>
            <a:r>
              <a:rPr lang="en-US" dirty="0" smtClean="0"/>
              <a:t>Connected</a:t>
            </a:r>
            <a:r>
              <a:rPr lang="en-US" baseline="0" dirty="0" smtClean="0"/>
              <a:t> by intercalated disc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BA063-EBAE-4525-B25B-5D41ECCA12B9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elastic tissues are more in EAs</a:t>
            </a:r>
          </a:p>
          <a:p>
            <a:r>
              <a:rPr lang="en-US" dirty="0" smtClean="0"/>
              <a:t>So for muscular arteries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BA063-EBAE-4525-B25B-5D41ECCA12B9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Circulation when regulated due to functional demand blood either goes through capillary bed or through shunts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BA063-EBAE-4525-B25B-5D41ECCA12B9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BA063-EBAE-4525-B25B-5D41ECCA12B9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</a:t>
            </a:r>
            <a:r>
              <a:rPr lang="en-US" baseline="0" dirty="0" smtClean="0"/>
              <a:t> of a circulatory system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BA063-EBAE-4525-B25B-5D41ECCA12B9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Evolution of circulatory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BA063-EBAE-4525-B25B-5D41ECCA12B9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 essential Co/</a:t>
            </a:r>
            <a:r>
              <a:rPr lang="en-US" dirty="0" err="1" smtClean="0"/>
              <a:t>ordinator</a:t>
            </a:r>
            <a:r>
              <a:rPr lang="en-US" baseline="0" dirty="0" smtClean="0"/>
              <a:t> of other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BA063-EBAE-4525-B25B-5D41ECCA12B9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BA063-EBAE-4525-B25B-5D41ECCA12B9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Recalling AL &amp; high school knowledge</a:t>
            </a:r>
          </a:p>
          <a:p>
            <a:r>
              <a:rPr lang="en-US" dirty="0" smtClean="0"/>
              <a:t>Working classification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BA063-EBAE-4525-B25B-5D41ECCA12B9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Pathway,</a:t>
            </a:r>
            <a:r>
              <a:rPr lang="en-US" baseline="0" dirty="0" smtClean="0"/>
              <a:t> movement</a:t>
            </a:r>
            <a:r>
              <a:rPr lang="en-US" dirty="0" smtClean="0"/>
              <a:t> of the blood starting from heart</a:t>
            </a:r>
          </a:p>
          <a:p>
            <a:r>
              <a:rPr lang="en-US" dirty="0" smtClean="0"/>
              <a:t>Extensive branching pattern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BA063-EBAE-4525-B25B-5D41ECCA12B9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Recall the thorax</a:t>
            </a:r>
            <a:r>
              <a:rPr lang="en-US" baseline="0" dirty="0" smtClean="0"/>
              <a:t> dissection</a:t>
            </a:r>
          </a:p>
          <a:p>
            <a:r>
              <a:rPr lang="en-US" baseline="0" dirty="0" smtClean="0"/>
              <a:t>Heart is a main organ in </a:t>
            </a:r>
            <a:r>
              <a:rPr lang="en-US" baseline="0" dirty="0" err="1" smtClean="0"/>
              <a:t>mediastinum</a:t>
            </a:r>
            <a:r>
              <a:rPr lang="en-US" baseline="0" dirty="0" smtClean="0"/>
              <a:t> along with its great vessels</a:t>
            </a:r>
          </a:p>
          <a:p>
            <a:r>
              <a:rPr lang="en-US" baseline="0" dirty="0" smtClean="0"/>
              <a:t>Recall circulation in thorax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BA063-EBAE-4525-B25B-5D41ECCA12B9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Anterior view of heart vessels</a:t>
            </a:r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baseline="0" dirty="0" smtClean="0"/>
              <a:t> major distribution to heart it self, head and neck and to upper limbs</a:t>
            </a:r>
          </a:p>
          <a:p>
            <a:r>
              <a:rPr lang="en-US" baseline="0" dirty="0" smtClean="0"/>
              <a:t>Then aorta descends and enters abdominal cavity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BA063-EBAE-4525-B25B-5D41ECCA12B9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517EB-69C5-4748-B859-EFFEA58BC483}" type="datetimeFigureOut">
              <a:rPr lang="en-US" smtClean="0"/>
              <a:pPr/>
              <a:t>1/19/2012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F8207-BA02-4CF1-985B-D9284F5F40C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517EB-69C5-4748-B859-EFFEA58BC483}" type="datetimeFigureOut">
              <a:rPr lang="en-US" smtClean="0"/>
              <a:pPr/>
              <a:t>1/19/2012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F8207-BA02-4CF1-985B-D9284F5F40C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517EB-69C5-4748-B859-EFFEA58BC483}" type="datetimeFigureOut">
              <a:rPr lang="en-US" smtClean="0"/>
              <a:pPr/>
              <a:t>1/19/2012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F8207-BA02-4CF1-985B-D9284F5F40C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517EB-69C5-4748-B859-EFFEA58BC483}" type="datetimeFigureOut">
              <a:rPr lang="en-US" smtClean="0"/>
              <a:pPr/>
              <a:t>1/19/2012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F8207-BA02-4CF1-985B-D9284F5F40C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517EB-69C5-4748-B859-EFFEA58BC483}" type="datetimeFigureOut">
              <a:rPr lang="en-US" smtClean="0"/>
              <a:pPr/>
              <a:t>1/19/2012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F8207-BA02-4CF1-985B-D9284F5F40C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517EB-69C5-4748-B859-EFFEA58BC483}" type="datetimeFigureOut">
              <a:rPr lang="en-US" smtClean="0"/>
              <a:pPr/>
              <a:t>1/19/2012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F8207-BA02-4CF1-985B-D9284F5F40C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517EB-69C5-4748-B859-EFFEA58BC483}" type="datetimeFigureOut">
              <a:rPr lang="en-US" smtClean="0"/>
              <a:pPr/>
              <a:t>1/19/2012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F8207-BA02-4CF1-985B-D9284F5F40C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517EB-69C5-4748-B859-EFFEA58BC483}" type="datetimeFigureOut">
              <a:rPr lang="en-US" smtClean="0"/>
              <a:pPr/>
              <a:t>1/19/2012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F8207-BA02-4CF1-985B-D9284F5F40C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517EB-69C5-4748-B859-EFFEA58BC483}" type="datetimeFigureOut">
              <a:rPr lang="en-US" smtClean="0"/>
              <a:pPr/>
              <a:t>1/19/2012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F8207-BA02-4CF1-985B-D9284F5F40C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517EB-69C5-4748-B859-EFFEA58BC483}" type="datetimeFigureOut">
              <a:rPr lang="en-US" smtClean="0"/>
              <a:pPr/>
              <a:t>1/19/2012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F8207-BA02-4CF1-985B-D9284F5F40C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517EB-69C5-4748-B859-EFFEA58BC483}" type="datetimeFigureOut">
              <a:rPr lang="en-US" smtClean="0"/>
              <a:pPr/>
              <a:t>1/19/2012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CAF8207-BA02-4CF1-985B-D9284F5F40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23517EB-69C5-4748-B859-EFFEA58BC483}" type="datetimeFigureOut">
              <a:rPr lang="en-US" smtClean="0"/>
              <a:pPr/>
              <a:t>1/19/2012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CAF8207-BA02-4CF1-985B-D9284F5F40C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Amoeba.wmv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10" Type="http://schemas.openxmlformats.org/officeDocument/2006/relationships/image" Target="../media/image11.gif"/><Relationship Id="rId4" Type="http://schemas.openxmlformats.org/officeDocument/2006/relationships/image" Target="../media/image5.gif"/><Relationship Id="rId9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1211812507205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57573">
            <a:off x="1570187" y="754136"/>
            <a:ext cx="6002528" cy="56896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914400"/>
            <a:ext cx="8686800" cy="4572000"/>
          </a:xfrm>
        </p:spPr>
        <p:txBody>
          <a:bodyPr>
            <a:noAutofit/>
            <a:scene3d>
              <a:camera prst="orthographicFront"/>
              <a:lightRig rig="freezing" dir="t"/>
            </a:scene3d>
            <a:sp3d prstMaterial="dkEdge">
              <a:bevelT w="38100" h="38100"/>
              <a:contourClr>
                <a:schemeClr val="tx2"/>
              </a:contourClr>
            </a:sp3d>
          </a:bodyPr>
          <a:lstStyle/>
          <a:p>
            <a:pPr algn="ctr"/>
            <a:r>
              <a:rPr lang="en-US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Cardio Vascular System</a:t>
            </a:r>
            <a:r>
              <a:rPr lang="en-US" sz="6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en-US" sz="6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6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(Circulatory system)</a:t>
            </a:r>
            <a:endParaRPr lang="en-US" sz="66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60960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Ajith Sominanda</a:t>
            </a:r>
          </a:p>
          <a:p>
            <a:r>
              <a:rPr lang="sv-SE" dirty="0" smtClean="0"/>
              <a:t>Department of Anatomy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2"/>
          <p:cNvGrpSpPr/>
          <p:nvPr/>
        </p:nvGrpSpPr>
        <p:grpSpPr>
          <a:xfrm>
            <a:off x="76200" y="689268"/>
            <a:ext cx="9067800" cy="6168732"/>
            <a:chOff x="76200" y="533400"/>
            <a:chExt cx="9067800" cy="616873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/>
            <a:srcRect l="31250" t="13672" b="6641"/>
            <a:stretch>
              <a:fillRect/>
            </a:stretch>
          </p:blipFill>
          <p:spPr bwMode="auto">
            <a:xfrm>
              <a:off x="76200" y="1066800"/>
              <a:ext cx="5588000" cy="518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/>
            <a:srcRect l="38750" t="18359" r="7813" b="6641"/>
            <a:stretch>
              <a:fillRect/>
            </a:stretch>
          </p:blipFill>
          <p:spPr bwMode="auto">
            <a:xfrm>
              <a:off x="4800600" y="1371600"/>
              <a:ext cx="4343400" cy="487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Box 5"/>
            <p:cNvSpPr txBox="1"/>
            <p:nvPr/>
          </p:nvSpPr>
          <p:spPr>
            <a:xfrm>
              <a:off x="7696200" y="4019490"/>
              <a:ext cx="609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000" b="1" dirty="0" smtClean="0"/>
                <a:t>LV</a:t>
              </a:r>
              <a:endParaRPr lang="en-US" sz="20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781800" y="3276600"/>
              <a:ext cx="609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000" b="1" dirty="0"/>
                <a:t>R</a:t>
              </a:r>
              <a:r>
                <a:rPr lang="sv-SE" sz="2000" b="1" dirty="0" smtClean="0"/>
                <a:t>V</a:t>
              </a:r>
              <a:endParaRPr lang="en-US" sz="20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400800" y="2876490"/>
              <a:ext cx="609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000" b="1" dirty="0" smtClean="0"/>
                <a:t>R</a:t>
              </a:r>
              <a:r>
                <a:rPr lang="sv-SE" sz="2000" b="1" dirty="0"/>
                <a:t>A</a:t>
              </a:r>
              <a:endParaRPr lang="en-US" sz="20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096000" y="533400"/>
              <a:ext cx="1676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000" b="1" dirty="0" smtClean="0"/>
                <a:t>Arch of aorta</a:t>
              </a:r>
              <a:endParaRPr lang="en-US" sz="20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733800" y="910932"/>
              <a:ext cx="2590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000" b="1" dirty="0" smtClean="0"/>
                <a:t>Superior vena cava</a:t>
              </a:r>
              <a:endParaRPr lang="en-US" sz="20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772400" y="838200"/>
              <a:ext cx="1371600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v-SE" sz="2000" b="1" dirty="0" smtClean="0"/>
                <a:t>Pulmonary </a:t>
              </a:r>
            </a:p>
            <a:p>
              <a:r>
                <a:rPr lang="sv-SE" sz="2000" b="1" dirty="0" smtClean="0"/>
                <a:t>artery</a:t>
              </a:r>
              <a:endParaRPr lang="en-US" sz="20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24600" y="6302022"/>
              <a:ext cx="25908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v-SE" sz="2000" b="1" dirty="0" smtClean="0"/>
                <a:t>Intercostal vessels</a:t>
              </a:r>
              <a:endParaRPr lang="en-US" sz="2000" b="1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7010400" y="5486400"/>
              <a:ext cx="1676400" cy="914400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7010400" y="5181600"/>
              <a:ext cx="1295400" cy="1219200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10800000">
              <a:off x="5562600" y="5181600"/>
              <a:ext cx="1447800" cy="1219200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16200000" flipH="1">
              <a:off x="5905500" y="1333500"/>
              <a:ext cx="914400" cy="838200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16200000" flipH="1">
              <a:off x="6172200" y="1447800"/>
              <a:ext cx="1524000" cy="304800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>
              <a:off x="7086600" y="1600200"/>
              <a:ext cx="1295400" cy="1143000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657600" y="1596732"/>
              <a:ext cx="2362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000" b="1" dirty="0" smtClean="0"/>
                <a:t>Inferior vena cava</a:t>
              </a:r>
              <a:endParaRPr lang="en-US" sz="2000" b="1" dirty="0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rot="16200000" flipH="1">
              <a:off x="4722666" y="2284266"/>
              <a:ext cx="2213268" cy="1752600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36687" y="33867"/>
            <a:ext cx="4429033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Heart, great vessels and </a:t>
            </a:r>
          </a:p>
          <a:p>
            <a:pPr algn="ctr"/>
            <a:r>
              <a:rPr lang="en-US" sz="3200" dirty="0" smtClean="0"/>
              <a:t>circulation in thorax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35000" t="10156" r="3125" b="7813"/>
          <a:stretch>
            <a:fillRect/>
          </a:stretch>
        </p:blipFill>
        <p:spPr bwMode="auto">
          <a:xfrm>
            <a:off x="76200" y="1295400"/>
            <a:ext cx="2362200" cy="2505364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 l="36875" t="10156" r="9688" b="13672"/>
          <a:stretch>
            <a:fillRect/>
          </a:stretch>
        </p:blipFill>
        <p:spPr bwMode="auto">
          <a:xfrm>
            <a:off x="2514600" y="2438400"/>
            <a:ext cx="3429000" cy="3910264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6687" y="33867"/>
            <a:ext cx="6338979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v-SE" sz="3200" dirty="0" smtClean="0"/>
              <a:t>Heart, great vessels</a:t>
            </a:r>
          </a:p>
          <a:p>
            <a:r>
              <a:rPr lang="sv-SE" sz="3200" dirty="0" smtClean="0"/>
              <a:t>Circulation in axilla and upper arm</a:t>
            </a:r>
            <a:endParaRPr lang="en-US" sz="32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24687" t="10156" r="2188" b="6641"/>
          <a:stretch>
            <a:fillRect/>
          </a:stretch>
        </p:blipFill>
        <p:spPr bwMode="auto">
          <a:xfrm rot="21196081">
            <a:off x="6096000" y="3231662"/>
            <a:ext cx="2895600" cy="2635738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6553200" y="6200001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Pulmonary artery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077200" y="5971401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smtClean="0"/>
              <a:t>Left bronchus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6705600" y="21336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Subclavian artery &amp; vein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667000" y="15240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Axillary artery &amp; vein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57200" y="51816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Brachial artery &amp; vein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rot="5400000">
            <a:off x="2590800" y="2743200"/>
            <a:ext cx="1295400" cy="228600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981200" y="4648200"/>
            <a:ext cx="838200" cy="533400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5" idx="0"/>
          </p:cNvCxnSpPr>
          <p:nvPr/>
        </p:nvCxnSpPr>
        <p:spPr>
          <a:xfrm rot="5400000" flipH="1" flipV="1">
            <a:off x="6725444" y="5152251"/>
            <a:ext cx="1599406" cy="496094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6" idx="0"/>
          </p:cNvCxnSpPr>
          <p:nvPr/>
        </p:nvCxnSpPr>
        <p:spPr>
          <a:xfrm rot="16200000" flipV="1">
            <a:off x="7753350" y="5076051"/>
            <a:ext cx="1524000" cy="266700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>
            <a:off x="6934200" y="3124200"/>
            <a:ext cx="762000" cy="152400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l="35000" t="10156" r="2188" b="6641"/>
          <a:stretch>
            <a:fillRect/>
          </a:stretch>
        </p:blipFill>
        <p:spPr bwMode="auto">
          <a:xfrm>
            <a:off x="76200" y="1371600"/>
            <a:ext cx="5105400" cy="54102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 l="34063" t="8984" r="11562" b="20704"/>
          <a:stretch>
            <a:fillRect/>
          </a:stretch>
        </p:blipFill>
        <p:spPr bwMode="auto">
          <a:xfrm>
            <a:off x="4495800" y="762000"/>
            <a:ext cx="4419600" cy="4572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019800" y="56388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Common carotid arteries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24200" y="403413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External &amp; internal carotid arteries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52154" y="6488289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Arch of aorta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2819400" y="6477000"/>
            <a:ext cx="2743200" cy="228600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>
            <a:off x="2362200" y="5029200"/>
            <a:ext cx="4724400" cy="685800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" idx="0"/>
          </p:cNvCxnSpPr>
          <p:nvPr/>
        </p:nvCxnSpPr>
        <p:spPr>
          <a:xfrm rot="16200000" flipV="1">
            <a:off x="5829300" y="4305300"/>
            <a:ext cx="1752600" cy="914400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267200" y="2971800"/>
            <a:ext cx="1524000" cy="1066800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4343400" y="2971800"/>
            <a:ext cx="1752600" cy="1066800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6687" y="33867"/>
            <a:ext cx="4917885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v-SE" sz="3200" dirty="0" smtClean="0"/>
              <a:t>Circulation in head &amp; neck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l="43438" t="8984" r="5000" b="7813"/>
          <a:stretch>
            <a:fillRect/>
          </a:stretch>
        </p:blipFill>
        <p:spPr bwMode="auto">
          <a:xfrm>
            <a:off x="3733800" y="683029"/>
            <a:ext cx="4724400" cy="6098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 l="48125" t="10156" r="1250" b="6641"/>
          <a:stretch>
            <a:fillRect/>
          </a:stretch>
        </p:blipFill>
        <p:spPr bwMode="auto">
          <a:xfrm>
            <a:off x="304800" y="1143000"/>
            <a:ext cx="3505200" cy="4608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6687" y="33867"/>
            <a:ext cx="4596899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v-SE" sz="3200" dirty="0" smtClean="0"/>
              <a:t>Circulation in abdomen, </a:t>
            </a:r>
          </a:p>
          <a:p>
            <a:r>
              <a:rPr lang="sv-SE" sz="3200" dirty="0" smtClean="0"/>
              <a:t>upper and lower limbs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7086600" y="19050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Abdominal </a:t>
            </a:r>
          </a:p>
          <a:p>
            <a:pPr algn="ctr"/>
            <a:r>
              <a:rPr lang="sv-SE" dirty="0" smtClean="0"/>
              <a:t>aorta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rot="10800000" flipV="1">
            <a:off x="6096000" y="2362200"/>
            <a:ext cx="1752600" cy="1295400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162800" y="31242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Common iliac</a:t>
            </a:r>
          </a:p>
          <a:p>
            <a:pPr algn="ctr"/>
            <a:r>
              <a:rPr lang="sv-SE" dirty="0" smtClean="0"/>
              <a:t> artery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rot="10800000" flipV="1">
            <a:off x="5943600" y="3657600"/>
            <a:ext cx="2057400" cy="533400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315200" y="44958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External  &amp;</a:t>
            </a:r>
          </a:p>
          <a:p>
            <a:pPr algn="ctr"/>
            <a:r>
              <a:rPr lang="sv-SE" dirty="0" smtClean="0"/>
              <a:t> internal iliac</a:t>
            </a:r>
          </a:p>
          <a:p>
            <a:pPr algn="ctr"/>
            <a:r>
              <a:rPr lang="sv-SE" dirty="0" smtClean="0"/>
              <a:t> arteries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10800000">
            <a:off x="6477000" y="4724400"/>
            <a:ext cx="1371600" cy="381000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>
            <a:off x="6096000" y="4495800"/>
            <a:ext cx="1676400" cy="457200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524000" y="64886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Femoral artery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3429000" y="6096000"/>
            <a:ext cx="2133600" cy="609600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590800" y="20574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Radial &amp; ulnar </a:t>
            </a:r>
          </a:p>
          <a:p>
            <a:pPr algn="ctr"/>
            <a:r>
              <a:rPr lang="sv-SE" dirty="0" smtClean="0"/>
              <a:t>arteries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rot="16200000" flipH="1">
            <a:off x="3086100" y="3238500"/>
            <a:ext cx="1676400" cy="533400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7" idx="2"/>
          </p:cNvCxnSpPr>
          <p:nvPr/>
        </p:nvCxnSpPr>
        <p:spPr>
          <a:xfrm rot="16200000" flipH="1">
            <a:off x="3371166" y="3066365"/>
            <a:ext cx="1411069" cy="685800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Branching patterns of arterial tree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v-SE" dirty="0" smtClean="0"/>
              <a:t>Terminal branches</a:t>
            </a:r>
          </a:p>
          <a:p>
            <a:pPr marL="514350" indent="-514350">
              <a:buFont typeface="+mj-lt"/>
              <a:buAutoNum type="arabicPeriod"/>
            </a:pPr>
            <a:endParaRPr lang="sv-SE" dirty="0" smtClean="0"/>
          </a:p>
          <a:p>
            <a:pPr marL="514350" indent="-514350">
              <a:buFont typeface="+mj-lt"/>
              <a:buAutoNum type="arabicPeriod"/>
            </a:pPr>
            <a:endParaRPr lang="sv-SE" dirty="0" smtClean="0"/>
          </a:p>
          <a:p>
            <a:pPr marL="514350" indent="-514350">
              <a:buFont typeface="+mj-lt"/>
              <a:buAutoNum type="arabicPeriod"/>
            </a:pPr>
            <a:endParaRPr lang="sv-SE" dirty="0" smtClean="0"/>
          </a:p>
          <a:p>
            <a:pPr marL="514350" indent="-514350">
              <a:buFont typeface="+mj-lt"/>
              <a:buAutoNum type="arabicPeriod"/>
            </a:pPr>
            <a:endParaRPr lang="sv-SE" dirty="0" smtClean="0"/>
          </a:p>
          <a:p>
            <a:pPr marL="514350" indent="-514350">
              <a:buFont typeface="+mj-lt"/>
              <a:buAutoNum type="arabicPeriod"/>
            </a:pPr>
            <a:endParaRPr lang="sv-SE" dirty="0" smtClean="0"/>
          </a:p>
          <a:p>
            <a:pPr marL="514350" indent="-514350">
              <a:buFont typeface="+mj-lt"/>
              <a:buAutoNum type="arabicPeriod"/>
            </a:pPr>
            <a:r>
              <a:rPr lang="sv-SE" dirty="0" smtClean="0"/>
              <a:t>Co-lateral branches</a:t>
            </a:r>
            <a:endParaRPr lang="en-US" dirty="0"/>
          </a:p>
        </p:txBody>
      </p:sp>
      <p:pic>
        <p:nvPicPr>
          <p:cNvPr id="4" name="Picture 3" descr="cardiovascular_system.gif"/>
          <p:cNvPicPr>
            <a:picLocks noChangeAspect="1"/>
          </p:cNvPicPr>
          <p:nvPr/>
        </p:nvPicPr>
        <p:blipFill>
          <a:blip r:embed="rId2"/>
          <a:srcRect l="16203" r="22724" b="15404"/>
          <a:stretch>
            <a:fillRect/>
          </a:stretch>
        </p:blipFill>
        <p:spPr>
          <a:xfrm>
            <a:off x="5105400" y="1676399"/>
            <a:ext cx="1828800" cy="2351313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40625" t="12500" r="313" b="7813"/>
          <a:stretch>
            <a:fillRect/>
          </a:stretch>
        </p:blipFill>
        <p:spPr bwMode="auto">
          <a:xfrm>
            <a:off x="5115485" y="4495800"/>
            <a:ext cx="2047315" cy="22098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6553200" cy="487680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End-to-end anastomosis</a:t>
            </a:r>
          </a:p>
          <a:p>
            <a:pPr marL="880110" lvl="1" indent="-514350">
              <a:buFont typeface="+mj-lt"/>
              <a:buAutoNum type="arabicPeriod"/>
            </a:pPr>
            <a:r>
              <a:rPr lang="en-US" sz="1900" dirty="0" smtClean="0"/>
              <a:t>Vaginal artery-ovarian artery</a:t>
            </a:r>
          </a:p>
          <a:p>
            <a:pPr marL="880110" lvl="1" indent="-514350">
              <a:buFont typeface="+mj-lt"/>
              <a:buAutoNum type="arabicPeriod"/>
            </a:pPr>
            <a:r>
              <a:rPr lang="en-US" sz="1900" dirty="0" smtClean="0"/>
              <a:t>Left gastro epiploic arteries</a:t>
            </a:r>
          </a:p>
          <a:p>
            <a:pPr marL="880110" lvl="1" indent="-514350">
              <a:buFont typeface="+mj-lt"/>
              <a:buAutoNum type="arabicPeriod"/>
            </a:pPr>
            <a:r>
              <a:rPr lang="en-US" sz="1900" dirty="0" smtClean="0"/>
              <a:t>Ulnar artery and superficial palmar branch of radial artery</a:t>
            </a:r>
          </a:p>
          <a:p>
            <a:pPr marL="880110" lvl="1" indent="-514350">
              <a:buFont typeface="+mj-lt"/>
              <a:buAutoNum type="arabicPeriod"/>
            </a:pPr>
            <a:endParaRPr lang="en-US" sz="1900" dirty="0" smtClean="0"/>
          </a:p>
          <a:p>
            <a:pPr marL="880110" lvl="1" indent="-514350">
              <a:buNone/>
            </a:pPr>
            <a:endParaRPr lang="en-US" sz="1900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Anastomosis by convergence</a:t>
            </a:r>
          </a:p>
          <a:p>
            <a:pPr marL="880110" lvl="1" indent="-514350">
              <a:buNone/>
            </a:pPr>
            <a:r>
              <a:rPr lang="en-US" dirty="0" smtClean="0"/>
              <a:t>	</a:t>
            </a:r>
            <a:r>
              <a:rPr lang="en-US" sz="1900" dirty="0" smtClean="0"/>
              <a:t>Vertebral arteries forming basilar artery</a:t>
            </a:r>
          </a:p>
          <a:p>
            <a:pPr marL="880110" lvl="1" indent="-514350">
              <a:buNone/>
            </a:pPr>
            <a:endParaRPr lang="en-US" sz="1900" dirty="0" smtClean="0"/>
          </a:p>
          <a:p>
            <a:pPr marL="880110" lvl="1" indent="-514350"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Transversal anastomosis</a:t>
            </a:r>
          </a:p>
          <a:p>
            <a:pPr marL="880110" lvl="1" indent="-514350">
              <a:buFont typeface="+mj-lt"/>
              <a:buAutoNum type="arabicPeriod"/>
            </a:pPr>
            <a:r>
              <a:rPr lang="en-US" sz="2000" dirty="0" smtClean="0"/>
              <a:t>Between anterior cerebral arteries</a:t>
            </a:r>
          </a:p>
          <a:p>
            <a:pPr marL="880110" lvl="1" indent="-514350">
              <a:buFont typeface="+mj-lt"/>
              <a:buAutoNum type="arabicPeriod"/>
            </a:pPr>
            <a:r>
              <a:rPr lang="en-US" sz="2000" dirty="0" smtClean="0"/>
              <a:t>Between radial and ulnar at wrist</a:t>
            </a:r>
          </a:p>
          <a:p>
            <a:pPr marL="880110" lvl="1" indent="-514350">
              <a:buFont typeface="+mj-lt"/>
              <a:buAutoNum type="arabicPeriod"/>
            </a:pPr>
            <a:r>
              <a:rPr lang="en-US" sz="2000" dirty="0" smtClean="0"/>
              <a:t>Between posterior tibial and peroneal arteries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Anastomosis of arteries</a:t>
            </a:r>
            <a:endParaRPr lang="en-US" dirty="0"/>
          </a:p>
        </p:txBody>
      </p:sp>
      <p:pic>
        <p:nvPicPr>
          <p:cNvPr id="25" name="Picture 24" descr="Image001.jpg"/>
          <p:cNvPicPr>
            <a:picLocks noChangeAspect="1"/>
          </p:cNvPicPr>
          <p:nvPr/>
        </p:nvPicPr>
        <p:blipFill>
          <a:blip r:embed="rId2">
            <a:lum bright="10000" contrast="10000"/>
          </a:blip>
          <a:stretch>
            <a:fillRect/>
          </a:stretch>
        </p:blipFill>
        <p:spPr>
          <a:xfrm>
            <a:off x="6629400" y="1285875"/>
            <a:ext cx="2133600" cy="4962525"/>
          </a:xfrm>
          <a:prstGeom prst="rect">
            <a:avLst/>
          </a:prstGeom>
        </p:spPr>
      </p:pic>
      <p:sp>
        <p:nvSpPr>
          <p:cNvPr id="26" name="Right Arrow 25"/>
          <p:cNvSpPr/>
          <p:nvPr/>
        </p:nvSpPr>
        <p:spPr>
          <a:xfrm rot="1756840">
            <a:off x="7042801" y="2135559"/>
            <a:ext cx="380163" cy="23180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ight Arrow 26"/>
          <p:cNvSpPr/>
          <p:nvPr/>
        </p:nvSpPr>
        <p:spPr>
          <a:xfrm rot="1756840" flipH="1">
            <a:off x="7648455" y="2457581"/>
            <a:ext cx="361262" cy="21073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ight Arrow 27"/>
          <p:cNvSpPr/>
          <p:nvPr/>
        </p:nvSpPr>
        <p:spPr>
          <a:xfrm rot="20636759">
            <a:off x="7291397" y="3553246"/>
            <a:ext cx="380163" cy="23180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Arrow 28"/>
          <p:cNvSpPr/>
          <p:nvPr/>
        </p:nvSpPr>
        <p:spPr>
          <a:xfrm rot="16973384">
            <a:off x="7890103" y="4162845"/>
            <a:ext cx="380163" cy="23180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ight Arrow 30"/>
          <p:cNvSpPr/>
          <p:nvPr/>
        </p:nvSpPr>
        <p:spPr>
          <a:xfrm rot="12490171">
            <a:off x="7194976" y="5822734"/>
            <a:ext cx="380163" cy="23180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ight Arrow 32"/>
          <p:cNvSpPr/>
          <p:nvPr/>
        </p:nvSpPr>
        <p:spPr>
          <a:xfrm rot="20694780" flipH="1">
            <a:off x="7343451" y="5024591"/>
            <a:ext cx="361262" cy="21073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0"/>
            <a:ext cx="4724400" cy="1143000"/>
          </a:xfrm>
        </p:spPr>
        <p:txBody>
          <a:bodyPr/>
          <a:lstStyle/>
          <a:p>
            <a:r>
              <a:rPr lang="en-US" dirty="0" smtClean="0"/>
              <a:t>Venous system</a:t>
            </a:r>
            <a:endParaRPr lang="en-US" dirty="0"/>
          </a:p>
        </p:txBody>
      </p:sp>
      <p:pic>
        <p:nvPicPr>
          <p:cNvPr id="4" name="Picture 3" descr="vei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2200" y="4495800"/>
            <a:ext cx="1944382" cy="2133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 descr="Vena com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417" y="1905000"/>
            <a:ext cx="2438183" cy="1676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 descr="vas tree.jpg"/>
          <p:cNvPicPr>
            <a:picLocks noChangeAspect="1"/>
          </p:cNvPicPr>
          <p:nvPr/>
        </p:nvPicPr>
        <p:blipFill>
          <a:blip r:embed="rId4" cstate="print"/>
          <a:srcRect l="48765" t="17482" r="24841"/>
          <a:stretch>
            <a:fillRect/>
          </a:stretch>
        </p:blipFill>
        <p:spPr>
          <a:xfrm>
            <a:off x="2362200" y="1905000"/>
            <a:ext cx="1295400" cy="4316260"/>
          </a:xfrm>
          <a:prstGeom prst="rect">
            <a:avLst/>
          </a:prstGeom>
        </p:spPr>
      </p:pic>
      <p:pic>
        <p:nvPicPr>
          <p:cNvPr id="7" name="Picture 6" descr="vas tree.jpg"/>
          <p:cNvPicPr>
            <a:picLocks noChangeAspect="1"/>
          </p:cNvPicPr>
          <p:nvPr/>
        </p:nvPicPr>
        <p:blipFill>
          <a:blip r:embed="rId4" cstate="print"/>
          <a:srcRect l="75159" t="17482"/>
          <a:stretch>
            <a:fillRect/>
          </a:stretch>
        </p:blipFill>
        <p:spPr>
          <a:xfrm>
            <a:off x="4114800" y="1905000"/>
            <a:ext cx="1219200" cy="43162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09800" y="1399401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Superficial veins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114800" y="1402490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Deep veins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248400" y="1399667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Venae comitantes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248400" y="397258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Valves &amp; Venous drainage </a:t>
            </a:r>
            <a:endParaRPr lang="en-US" sz="1400" b="1" dirty="0"/>
          </a:p>
        </p:txBody>
      </p:sp>
      <p:pic>
        <p:nvPicPr>
          <p:cNvPr id="24" name="Picture 23" descr="CVS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2667000"/>
            <a:ext cx="1538536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Venous system</a:t>
            </a:r>
            <a:r>
              <a:rPr lang="sv-SE" dirty="0" smtClean="0"/>
              <a:t>: problems</a:t>
            </a:r>
            <a:endParaRPr lang="en-US" dirty="0"/>
          </a:p>
        </p:txBody>
      </p:sp>
      <p:pic>
        <p:nvPicPr>
          <p:cNvPr id="6" name="Picture 5" descr="varicose_vei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276600"/>
            <a:ext cx="1981200" cy="24841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" y="22860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Failed superficial veins:  </a:t>
            </a:r>
            <a:r>
              <a:rPr lang="sv-SE" b="1" dirty="0" smtClean="0">
                <a:solidFill>
                  <a:srgbClr val="FF0000"/>
                </a:solidFill>
              </a:rPr>
              <a:t>’’Varicosities’’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228600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Obstructed deep veins: </a:t>
            </a:r>
          </a:p>
          <a:p>
            <a:pPr algn="ctr"/>
            <a:r>
              <a:rPr lang="sv-SE" dirty="0" smtClean="0"/>
              <a:t> </a:t>
            </a:r>
            <a:r>
              <a:rPr lang="sv-SE" b="1" dirty="0" smtClean="0">
                <a:solidFill>
                  <a:srgbClr val="FF0000"/>
                </a:solidFill>
              </a:rPr>
              <a:t>’’Deep  vein thrombosis (DVT)’’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" name="Picture 9" descr="dv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08241" y="3350840"/>
            <a:ext cx="2362200" cy="22137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 txBox="1">
            <a:spLocks noGrp="1"/>
          </p:cNvSpPr>
          <p:nvPr>
            <p:ph type="ctrTitle"/>
          </p:nvPr>
        </p:nvSpPr>
        <p:spPr>
          <a:xfrm>
            <a:off x="2735515" y="2743200"/>
            <a:ext cx="3512885" cy="7386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sv-SE" sz="4800" dirty="0" smtClean="0"/>
              <a:t>CVS Histology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838200"/>
            <a:ext cx="8763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General arrangement of </a:t>
            </a:r>
            <a:br>
              <a:rPr lang="en-US" dirty="0" smtClean="0"/>
            </a:br>
            <a:r>
              <a:rPr lang="en-US" dirty="0" smtClean="0"/>
              <a:t>cardio-vascular tissues</a:t>
            </a:r>
            <a:br>
              <a:rPr lang="en-US" dirty="0" smtClean="0"/>
            </a:br>
            <a:r>
              <a:rPr lang="en-US" dirty="0" smtClean="0"/>
              <a:t> (CARDIO VASCULAR TUBE)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800600" y="51054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sv-SE" dirty="0" smtClean="0"/>
              <a:t>’’ Tunic = coat ’’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685800" y="2514600"/>
            <a:ext cx="7467600" cy="2895600"/>
            <a:chOff x="685800" y="2514600"/>
            <a:chExt cx="7467600" cy="2895600"/>
          </a:xfrm>
        </p:grpSpPr>
        <p:grpSp>
          <p:nvGrpSpPr>
            <p:cNvPr id="20" name="Group 19"/>
            <p:cNvGrpSpPr/>
            <p:nvPr/>
          </p:nvGrpSpPr>
          <p:grpSpPr>
            <a:xfrm>
              <a:off x="685800" y="2514600"/>
              <a:ext cx="2819400" cy="2895600"/>
              <a:chOff x="685800" y="2514600"/>
              <a:chExt cx="2819400" cy="2895600"/>
            </a:xfrm>
          </p:grpSpPr>
          <p:sp>
            <p:nvSpPr>
              <p:cNvPr id="15" name="Flowchart: Connector 14"/>
              <p:cNvSpPr/>
              <p:nvPr/>
            </p:nvSpPr>
            <p:spPr>
              <a:xfrm>
                <a:off x="685800" y="2514600"/>
                <a:ext cx="2819400" cy="2895600"/>
              </a:xfrm>
              <a:prstGeom prst="flowChartConnector">
                <a:avLst/>
              </a:prstGeom>
              <a:solidFill>
                <a:srgbClr val="FADB58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Flowchart: Connector 17"/>
              <p:cNvSpPr/>
              <p:nvPr/>
            </p:nvSpPr>
            <p:spPr>
              <a:xfrm>
                <a:off x="914400" y="2743200"/>
                <a:ext cx="2362200" cy="2438400"/>
              </a:xfrm>
              <a:prstGeom prst="flowChartConnector">
                <a:avLst/>
              </a:prstGeom>
              <a:solidFill>
                <a:srgbClr val="00B05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Flowchart: Connector 18"/>
              <p:cNvSpPr/>
              <p:nvPr/>
            </p:nvSpPr>
            <p:spPr>
              <a:xfrm>
                <a:off x="1340556" y="3234267"/>
                <a:ext cx="1447800" cy="1447800"/>
              </a:xfrm>
              <a:prstGeom prst="flowChartConnector">
                <a:avLst/>
              </a:prstGeom>
              <a:solidFill>
                <a:schemeClr val="bg1"/>
              </a:solidFill>
              <a:ln w="57150"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>
                    <a:solidFill>
                      <a:srgbClr val="3333FF"/>
                    </a:solidFill>
                  </a:ln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4419600" y="2971800"/>
              <a:ext cx="37338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sv-SE" dirty="0" smtClean="0"/>
                <a:t>Tunica externa / adventitia</a:t>
              </a:r>
            </a:p>
            <a:p>
              <a:pPr marL="342900" indent="-342900">
                <a:buFont typeface="+mj-lt"/>
                <a:buAutoNum type="arabicPeriod"/>
              </a:pPr>
              <a:endParaRPr lang="sv-SE" dirty="0" smtClean="0"/>
            </a:p>
            <a:p>
              <a:pPr marL="342900" indent="-342900">
                <a:buFont typeface="+mj-lt"/>
                <a:buAutoNum type="arabicPeriod"/>
              </a:pPr>
              <a:r>
                <a:rPr lang="sv-SE" dirty="0" smtClean="0"/>
                <a:t>Tunica media</a:t>
              </a:r>
            </a:p>
            <a:p>
              <a:pPr marL="342900" indent="-342900">
                <a:buFont typeface="+mj-lt"/>
                <a:buAutoNum type="arabicPeriod"/>
              </a:pPr>
              <a:endParaRPr lang="sv-SE" dirty="0" smtClean="0"/>
            </a:p>
            <a:p>
              <a:pPr marL="342900" indent="-342900">
                <a:buFont typeface="+mj-lt"/>
                <a:buAutoNum type="arabicPeriod"/>
              </a:pPr>
              <a:r>
                <a:rPr lang="sv-SE" dirty="0" smtClean="0"/>
                <a:t>Tunica intima </a:t>
              </a:r>
              <a:endParaRPr lang="en-US" dirty="0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rot="10800000">
              <a:off x="3124200" y="3198812"/>
              <a:ext cx="1295400" cy="158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0800000">
              <a:off x="2971801" y="3733041"/>
              <a:ext cx="1447799" cy="75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10800000">
              <a:off x="2743200" y="4267200"/>
              <a:ext cx="1676402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Oval 15"/>
          <p:cNvSpPr/>
          <p:nvPr/>
        </p:nvSpPr>
        <p:spPr>
          <a:xfrm>
            <a:off x="1972734" y="5257800"/>
            <a:ext cx="76200" cy="76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2209800" y="5257800"/>
            <a:ext cx="76200" cy="762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33400" y="5867400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sv-SE" dirty="0" smtClean="0">
                <a:solidFill>
                  <a:srgbClr val="FF0000"/>
                </a:solidFill>
              </a:rPr>
              <a:t>Vasa vasorum</a:t>
            </a:r>
          </a:p>
          <a:p>
            <a:pPr marL="342900" indent="-342900" algn="ctr"/>
            <a:r>
              <a:rPr lang="sv-SE" sz="1400" i="1" dirty="0" smtClean="0"/>
              <a:t>(Vessels of vessels)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09800" y="6096000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sv-SE" dirty="0" smtClean="0">
                <a:solidFill>
                  <a:schemeClr val="accent2"/>
                </a:solidFill>
              </a:rPr>
              <a:t>Nervi vasorum</a:t>
            </a:r>
          </a:p>
          <a:p>
            <a:pPr marL="342900" indent="-342900" algn="ctr"/>
            <a:r>
              <a:rPr lang="sv-SE" sz="1400" i="1" dirty="0" smtClean="0"/>
              <a:t>(Nerves of vessels)</a:t>
            </a:r>
          </a:p>
        </p:txBody>
      </p:sp>
      <p:cxnSp>
        <p:nvCxnSpPr>
          <p:cNvPr id="29" name="Straight Arrow Connector 28"/>
          <p:cNvCxnSpPr>
            <a:stCxn id="24" idx="0"/>
          </p:cNvCxnSpPr>
          <p:nvPr/>
        </p:nvCxnSpPr>
        <p:spPr>
          <a:xfrm rot="5400000" flipH="1" flipV="1">
            <a:off x="1377244" y="5290256"/>
            <a:ext cx="533400" cy="62088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16200000" flipV="1">
            <a:off x="2248031" y="5372230"/>
            <a:ext cx="849359" cy="77315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28600" y="1905000"/>
            <a:ext cx="4504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dirty="0" smtClean="0">
                <a:solidFill>
                  <a:srgbClr val="FF0000"/>
                </a:solidFill>
              </a:rPr>
              <a:t>Has  three-layered structure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1" name="Can 30"/>
          <p:cNvSpPr/>
          <p:nvPr/>
        </p:nvSpPr>
        <p:spPr>
          <a:xfrm>
            <a:off x="7823200" y="1346200"/>
            <a:ext cx="990600" cy="4495800"/>
          </a:xfrm>
          <a:prstGeom prst="can">
            <a:avLst>
              <a:gd name="adj" fmla="val 48810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823200" y="1320800"/>
            <a:ext cx="990600" cy="5334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899400" y="1346200"/>
            <a:ext cx="863600" cy="431800"/>
          </a:xfrm>
          <a:prstGeom prst="ellips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001000" y="1422400"/>
            <a:ext cx="635000" cy="254000"/>
          </a:xfrm>
          <a:prstGeom prst="ellipse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a circulatory system ?</a:t>
            </a:r>
          </a:p>
          <a:p>
            <a:r>
              <a:rPr lang="en-US" dirty="0" smtClean="0"/>
              <a:t>Arrangement of  the CVS</a:t>
            </a:r>
          </a:p>
          <a:p>
            <a:r>
              <a:rPr lang="en-US" dirty="0" smtClean="0"/>
              <a:t>Vascular tree-Gross Anatomy</a:t>
            </a:r>
          </a:p>
          <a:p>
            <a:r>
              <a:rPr lang="en-US" dirty="0" smtClean="0"/>
              <a:t>CVS histology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838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sv-SE" dirty="0" smtClean="0"/>
              <a:t>General arrangement of </a:t>
            </a:r>
            <a:br>
              <a:rPr lang="sv-SE" dirty="0" smtClean="0"/>
            </a:br>
            <a:r>
              <a:rPr lang="sv-SE" dirty="0" smtClean="0"/>
              <a:t>cardio-vascular tissues</a:t>
            </a:r>
            <a:endParaRPr lang="en-US" dirty="0"/>
          </a:p>
        </p:txBody>
      </p:sp>
      <p:grpSp>
        <p:nvGrpSpPr>
          <p:cNvPr id="47" name="Group 46"/>
          <p:cNvGrpSpPr/>
          <p:nvPr/>
        </p:nvGrpSpPr>
        <p:grpSpPr>
          <a:xfrm>
            <a:off x="457200" y="2590800"/>
            <a:ext cx="7772400" cy="3276600"/>
            <a:chOff x="457200" y="2590800"/>
            <a:chExt cx="7772400" cy="3276600"/>
          </a:xfrm>
        </p:grpSpPr>
        <p:grpSp>
          <p:nvGrpSpPr>
            <p:cNvPr id="31" name="Group 30"/>
            <p:cNvGrpSpPr/>
            <p:nvPr/>
          </p:nvGrpSpPr>
          <p:grpSpPr>
            <a:xfrm>
              <a:off x="457200" y="2590800"/>
              <a:ext cx="2057400" cy="3276600"/>
              <a:chOff x="1828800" y="2895600"/>
              <a:chExt cx="1828800" cy="3276600"/>
            </a:xfrm>
          </p:grpSpPr>
          <p:sp>
            <p:nvSpPr>
              <p:cNvPr id="20" name="Can 19"/>
              <p:cNvSpPr/>
              <p:nvPr/>
            </p:nvSpPr>
            <p:spPr>
              <a:xfrm rot="16200000">
                <a:off x="1104900" y="3619500"/>
                <a:ext cx="3276600" cy="1828800"/>
              </a:xfrm>
              <a:prstGeom prst="can">
                <a:avLst>
                  <a:gd name="adj" fmla="val 40578"/>
                </a:avLst>
              </a:prstGeom>
              <a:solidFill>
                <a:srgbClr val="FADB58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851378" y="2949222"/>
                <a:ext cx="685800" cy="3155244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2046111" y="3846687"/>
                <a:ext cx="256822" cy="118251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4" name="Can 33"/>
            <p:cNvSpPr/>
            <p:nvPr/>
          </p:nvSpPr>
          <p:spPr>
            <a:xfrm rot="16200000">
              <a:off x="3314700" y="3848100"/>
              <a:ext cx="1447800" cy="1066800"/>
            </a:xfrm>
            <a:prstGeom prst="can">
              <a:avLst>
                <a:gd name="adj" fmla="val 40578"/>
              </a:avLst>
            </a:prstGeom>
            <a:solidFill>
              <a:srgbClr val="FADB58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3518371" y="3681293"/>
              <a:ext cx="400050" cy="1394178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Oval 35"/>
            <p:cNvSpPr/>
            <p:nvPr/>
          </p:nvSpPr>
          <p:spPr>
            <a:xfrm>
              <a:off x="3603978" y="3886200"/>
              <a:ext cx="228600" cy="99591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5257800" y="4191001"/>
              <a:ext cx="838200" cy="369710"/>
              <a:chOff x="5181600" y="4191001"/>
              <a:chExt cx="838200" cy="369710"/>
            </a:xfrm>
          </p:grpSpPr>
          <p:sp>
            <p:nvSpPr>
              <p:cNvPr id="38" name="Can 37"/>
              <p:cNvSpPr/>
              <p:nvPr/>
            </p:nvSpPr>
            <p:spPr>
              <a:xfrm rot="16200000">
                <a:off x="5415845" y="3956756"/>
                <a:ext cx="369710" cy="838200"/>
              </a:xfrm>
              <a:prstGeom prst="can">
                <a:avLst/>
              </a:prstGeom>
              <a:gradFill flip="none" rotWithShape="1"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ln w="28575"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204178" y="4205112"/>
                <a:ext cx="45719" cy="3048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3" name="Can 42"/>
            <p:cNvSpPr/>
            <p:nvPr/>
          </p:nvSpPr>
          <p:spPr>
            <a:xfrm rot="16200000">
              <a:off x="6591300" y="3771900"/>
              <a:ext cx="1981200" cy="1295400"/>
            </a:xfrm>
            <a:prstGeom prst="can">
              <a:avLst>
                <a:gd name="adj" fmla="val 40578"/>
              </a:avLst>
            </a:prstGeom>
            <a:solidFill>
              <a:srgbClr val="FADB58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al 43"/>
            <p:cNvSpPr/>
            <p:nvPr/>
          </p:nvSpPr>
          <p:spPr>
            <a:xfrm>
              <a:off x="6950193" y="3461422"/>
              <a:ext cx="485775" cy="1907823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Oval 44"/>
            <p:cNvSpPr/>
            <p:nvPr/>
          </p:nvSpPr>
          <p:spPr>
            <a:xfrm>
              <a:off x="6999111" y="3536244"/>
              <a:ext cx="380999" cy="17526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1219200" y="6096000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Heart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3581400" y="6096000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Arteries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5105400" y="6096000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Capillaries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7315200" y="6098823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Veins</a:t>
            </a:r>
            <a:endParaRPr lang="en-US" dirty="0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81000" y="1981200"/>
            <a:ext cx="8229600" cy="5334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Note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the changes occurring in the wall of the structures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sv-SE" dirty="0" smtClean="0"/>
              <a:t>Structure for Function 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v-SE" dirty="0" smtClean="0"/>
              <a:t>The </a:t>
            </a:r>
            <a:r>
              <a:rPr lang="sv-SE" dirty="0" smtClean="0"/>
              <a:t>heart is a (muscular) pump !</a:t>
            </a:r>
            <a:endParaRPr lang="sv-SE" dirty="0"/>
          </a:p>
        </p:txBody>
      </p:sp>
      <p:pic>
        <p:nvPicPr>
          <p:cNvPr id="5" name="Picture 4" descr="centric_pump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403" y="3810000"/>
            <a:ext cx="1986197" cy="161543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-3048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heart.jpg"/>
          <p:cNvPicPr>
            <a:picLocks noChangeAspect="1"/>
          </p:cNvPicPr>
          <p:nvPr/>
        </p:nvPicPr>
        <p:blipFill>
          <a:blip r:embed="rId4"/>
          <a:srcRect l="13068" t="4963" r="14734" b="20587"/>
          <a:stretch>
            <a:fillRect/>
          </a:stretch>
        </p:blipFill>
        <p:spPr>
          <a:xfrm>
            <a:off x="838200" y="2895600"/>
            <a:ext cx="3733800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r>
              <a:rPr lang="sv-SE" dirty="0" smtClean="0"/>
              <a:t>Heart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3581400"/>
            <a:ext cx="5105400" cy="2636520"/>
          </a:xfrm>
        </p:spPr>
        <p:txBody>
          <a:bodyPr>
            <a:normAutofit/>
          </a:bodyPr>
          <a:lstStyle/>
          <a:p>
            <a:pPr marL="850392" lvl="1" indent="-457200">
              <a:buFont typeface="+mj-lt"/>
              <a:buAutoNum type="arabicPeriod"/>
            </a:pPr>
            <a:r>
              <a:rPr lang="en-US" sz="2000" dirty="0" smtClean="0"/>
              <a:t>Endocardium (Tunica intima)</a:t>
            </a:r>
          </a:p>
          <a:p>
            <a:pPr marL="850392" lvl="1" indent="-457200">
              <a:buFont typeface="+mj-lt"/>
              <a:buAutoNum type="arabicPeriod"/>
            </a:pPr>
            <a:endParaRPr lang="en-US" sz="2000" dirty="0" smtClean="0"/>
          </a:p>
          <a:p>
            <a:pPr marL="850392" lvl="1" indent="-457200">
              <a:buFont typeface="+mj-lt"/>
              <a:buAutoNum type="arabicPeriod"/>
            </a:pPr>
            <a:r>
              <a:rPr lang="en-US" sz="2000" dirty="0" smtClean="0"/>
              <a:t>Myocardium (Tunica media)</a:t>
            </a:r>
          </a:p>
          <a:p>
            <a:pPr marL="850392" lvl="1" indent="-457200">
              <a:buFont typeface="+mj-lt"/>
              <a:buAutoNum type="arabicPeriod"/>
            </a:pPr>
            <a:endParaRPr lang="en-US" sz="2000" dirty="0" smtClean="0"/>
          </a:p>
          <a:p>
            <a:pPr marL="850392" lvl="1" indent="-457200">
              <a:buFont typeface="+mj-lt"/>
              <a:buAutoNum type="arabicPeriod"/>
            </a:pPr>
            <a:r>
              <a:rPr lang="en-US" sz="2000" dirty="0" smtClean="0"/>
              <a:t>Epicardium / viceral pericardium (Tunica adventitia)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1484293"/>
            <a:ext cx="701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Cardiac wall consists of  three layers:</a:t>
            </a:r>
          </a:p>
          <a:p>
            <a:endParaRPr lang="en-US" sz="2800" dirty="0"/>
          </a:p>
        </p:txBody>
      </p:sp>
      <p:pic>
        <p:nvPicPr>
          <p:cNvPr id="6" name="Picture 5" descr="heart.jpg"/>
          <p:cNvPicPr>
            <a:picLocks noChangeAspect="1"/>
          </p:cNvPicPr>
          <p:nvPr/>
        </p:nvPicPr>
        <p:blipFill>
          <a:blip r:embed="rId2"/>
          <a:srcRect l="13068" t="4963" r="14734" b="20587"/>
          <a:stretch>
            <a:fillRect/>
          </a:stretch>
        </p:blipFill>
        <p:spPr>
          <a:xfrm>
            <a:off x="76200" y="2590800"/>
            <a:ext cx="3567854" cy="32766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 rot="10800000" flipV="1">
            <a:off x="1600200" y="3886200"/>
            <a:ext cx="2667000" cy="609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 flipV="1">
            <a:off x="2514601" y="4572001"/>
            <a:ext cx="1752600" cy="3809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 flipV="1">
            <a:off x="2514601" y="5257800"/>
            <a:ext cx="1752600" cy="3809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64080"/>
            <a:ext cx="8229600" cy="4389120"/>
          </a:xfrm>
        </p:spPr>
        <p:txBody>
          <a:bodyPr/>
          <a:lstStyle/>
          <a:p>
            <a:pPr marL="850392" lvl="1" indent="-457200">
              <a:buFont typeface="+mj-lt"/>
              <a:buAutoNum type="arabicPeriod"/>
            </a:pPr>
            <a:r>
              <a:rPr lang="en-US" dirty="0" smtClean="0"/>
              <a:t>Endothelium (single layer of flattened epithelial cells)</a:t>
            </a:r>
          </a:p>
          <a:p>
            <a:pPr marL="850392" lvl="1" indent="-457200">
              <a:buFont typeface="+mj-lt"/>
              <a:buAutoNum type="arabicPeriod"/>
            </a:pPr>
            <a:r>
              <a:rPr lang="en-US" dirty="0" smtClean="0"/>
              <a:t>Sub-endothelial  connective  tissue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Heart</a:t>
            </a:r>
            <a:endParaRPr kumimoji="0" lang="en-US" sz="5000" b="0" i="0" u="none" strike="noStrike" kern="1200" cap="none" spc="0" normalizeH="0" baseline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heart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5995" y="3352800"/>
            <a:ext cx="6948805" cy="2362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" y="1371600"/>
            <a:ext cx="25951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  Endocardium</a:t>
            </a:r>
          </a:p>
        </p:txBody>
      </p:sp>
      <p:sp>
        <p:nvSpPr>
          <p:cNvPr id="8" name="Right Brace 7"/>
          <p:cNvSpPr/>
          <p:nvPr/>
        </p:nvSpPr>
        <p:spPr>
          <a:xfrm rot="5249796">
            <a:off x="7475868" y="5707085"/>
            <a:ext cx="218131" cy="244429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34200" y="60198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Tunica intima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1828800"/>
            <a:ext cx="5638800" cy="4617720"/>
          </a:xfrm>
        </p:spPr>
        <p:txBody>
          <a:bodyPr>
            <a:normAutofit/>
          </a:bodyPr>
          <a:lstStyle/>
          <a:p>
            <a:pPr marL="850392" lvl="1" indent="-457200">
              <a:buFont typeface="+mj-lt"/>
              <a:buAutoNum type="arabicPeriod"/>
            </a:pPr>
            <a:r>
              <a:rPr lang="en-US" sz="2000" dirty="0" smtClean="0"/>
              <a:t>Consists of cardiac muscle fibers (Cardiocytes) arranged in a network          </a:t>
            </a:r>
            <a:r>
              <a:rPr lang="en-US" sz="2000" i="1" dirty="0" smtClean="0">
                <a:solidFill>
                  <a:srgbClr val="FF0000"/>
                </a:solidFill>
              </a:rPr>
              <a:t>’’ Syncytium’’</a:t>
            </a:r>
          </a:p>
          <a:p>
            <a:pPr marL="850392" lvl="1" indent="-457200">
              <a:buFont typeface="+mj-lt"/>
              <a:buAutoNum type="arabicPeriod"/>
            </a:pPr>
            <a:endParaRPr lang="en-US" sz="2000" dirty="0" smtClean="0">
              <a:solidFill>
                <a:srgbClr val="FF0000"/>
              </a:solidFill>
            </a:endParaRPr>
          </a:p>
          <a:p>
            <a:pPr marL="850392" lvl="1" indent="-457200">
              <a:buFont typeface="+mj-lt"/>
              <a:buAutoNum type="arabicPeriod"/>
            </a:pPr>
            <a:r>
              <a:rPr lang="en-US" sz="2000" dirty="0" smtClean="0"/>
              <a:t>Cardiocytes have  central nucleus and are connected by junctional complexes </a:t>
            </a:r>
            <a:r>
              <a:rPr lang="en-US" sz="2000" dirty="0" smtClean="0">
                <a:solidFill>
                  <a:srgbClr val="FF0000"/>
                </a:solidFill>
              </a:rPr>
              <a:t>’’intercalated discs’’</a:t>
            </a:r>
          </a:p>
          <a:p>
            <a:pPr marL="850392" lvl="1" indent="-457200">
              <a:buFont typeface="+mj-lt"/>
              <a:buAutoNum type="arabicPeriod"/>
            </a:pPr>
            <a:endParaRPr lang="en-US" sz="2000" dirty="0" smtClean="0">
              <a:solidFill>
                <a:srgbClr val="FF0000"/>
              </a:solidFill>
            </a:endParaRPr>
          </a:p>
          <a:p>
            <a:pPr marL="850392" lvl="1" indent="-457200">
              <a:buFont typeface="+mj-lt"/>
              <a:buAutoNum type="arabicPeriod"/>
            </a:pPr>
            <a:r>
              <a:rPr lang="en-US" sz="2000" dirty="0" smtClean="0"/>
              <a:t>Mitochondria and sarcoplasmic reticulum are abundant in cytoplasm</a:t>
            </a:r>
          </a:p>
          <a:p>
            <a:pPr marL="850392" lvl="1" indent="-457200">
              <a:buFont typeface="+mj-lt"/>
              <a:buAutoNum type="arabicPeriod"/>
            </a:pPr>
            <a:endParaRPr lang="en-US" sz="2000" dirty="0" smtClean="0"/>
          </a:p>
          <a:p>
            <a:pPr marL="850392" lvl="1" indent="-457200">
              <a:buFont typeface="+mj-lt"/>
              <a:buAutoNum type="arabicPeriod"/>
            </a:pPr>
            <a:r>
              <a:rPr lang="en-US" sz="2000" dirty="0" smtClean="0"/>
              <a:t>Muscle contractions are </a:t>
            </a:r>
            <a:r>
              <a:rPr lang="en-US" sz="2000" u="sng" dirty="0" smtClean="0"/>
              <a:t>Strong</a:t>
            </a:r>
            <a:r>
              <a:rPr lang="en-US" sz="2000" dirty="0" smtClean="0"/>
              <a:t> , </a:t>
            </a:r>
            <a:r>
              <a:rPr lang="en-US" sz="2000" u="sng" dirty="0" smtClean="0"/>
              <a:t>continuous</a:t>
            </a:r>
            <a:r>
              <a:rPr lang="en-US" sz="2000" dirty="0" smtClean="0"/>
              <a:t> and </a:t>
            </a:r>
            <a:r>
              <a:rPr lang="en-US" sz="2000" u="sng" dirty="0" smtClean="0"/>
              <a:t>inherent</a:t>
            </a:r>
          </a:p>
          <a:p>
            <a:pPr marL="850392" lvl="1" indent="-457200">
              <a:buNone/>
            </a:pPr>
            <a:endParaRPr lang="en-US" sz="2000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50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Heart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1371600"/>
            <a:ext cx="24592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  Myocardium</a:t>
            </a:r>
          </a:p>
        </p:txBody>
      </p:sp>
      <p:pic>
        <p:nvPicPr>
          <p:cNvPr id="8" name="Picture 7" descr="Heart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2133600"/>
            <a:ext cx="3174477" cy="20574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0" name="Picture 9" descr="card muscl.jpg"/>
          <p:cNvPicPr>
            <a:picLocks noChangeAspect="1"/>
          </p:cNvPicPr>
          <p:nvPr/>
        </p:nvPicPr>
        <p:blipFill>
          <a:blip r:embed="rId4"/>
          <a:srcRect l="4364" t="2784" r="4000" b="19258"/>
          <a:stretch>
            <a:fillRect/>
          </a:stretch>
        </p:blipFill>
        <p:spPr>
          <a:xfrm>
            <a:off x="381000" y="4419600"/>
            <a:ext cx="3200400" cy="2133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50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Heart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52400" y="1371600"/>
            <a:ext cx="8872289" cy="5232975"/>
            <a:chOff x="152400" y="1371600"/>
            <a:chExt cx="8872289" cy="5232975"/>
          </a:xfrm>
        </p:grpSpPr>
        <p:sp>
          <p:nvSpPr>
            <p:cNvPr id="7" name="Rectangle 6"/>
            <p:cNvSpPr/>
            <p:nvPr/>
          </p:nvSpPr>
          <p:spPr>
            <a:xfrm>
              <a:off x="903607" y="1371600"/>
              <a:ext cx="458279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sz="2800" dirty="0" smtClean="0"/>
                <a:t>  Cardiocyte-Ultra structure</a:t>
              </a:r>
            </a:p>
          </p:txBody>
        </p:sp>
        <p:pic>
          <p:nvPicPr>
            <p:cNvPr id="11" name="Picture 10" descr="Heart001e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0" y="1905000"/>
              <a:ext cx="4386334" cy="431482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Heart001e1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19934" y="3429000"/>
              <a:ext cx="1524000" cy="1499157"/>
            </a:xfrm>
            <a:prstGeom prst="rect">
              <a:avLst/>
            </a:prstGeom>
          </p:spPr>
        </p:pic>
        <p:pic>
          <p:nvPicPr>
            <p:cNvPr id="13" name="Picture 12" descr="legos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400" y="3581400"/>
              <a:ext cx="1066800" cy="1066800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sp>
          <p:nvSpPr>
            <p:cNvPr id="15" name="TextBox 14"/>
            <p:cNvSpPr txBox="1"/>
            <p:nvPr/>
          </p:nvSpPr>
          <p:spPr>
            <a:xfrm>
              <a:off x="1291665" y="6019800"/>
              <a:ext cx="34327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Transverse junctional complexes </a:t>
              </a:r>
            </a:p>
            <a:p>
              <a:pPr algn="ctr"/>
              <a:r>
                <a:rPr lang="en-US" sz="1600" b="1" dirty="0" smtClean="0"/>
                <a:t>(Intercalated discs)</a:t>
              </a:r>
              <a:endParaRPr lang="en-US" sz="1600" b="1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rot="5400000" flipH="1" flipV="1">
              <a:off x="2044118" y="5049184"/>
              <a:ext cx="1905000" cy="3623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5400000" flipH="1" flipV="1">
              <a:off x="2613750" y="5201584"/>
              <a:ext cx="1143000" cy="34103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16200000" flipV="1">
              <a:off x="1414534" y="4343400"/>
              <a:ext cx="2667000" cy="5334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681734" y="2819400"/>
              <a:ext cx="1136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600" b="1" dirty="0" smtClean="0"/>
                <a:t>Striations</a:t>
              </a:r>
              <a:endParaRPr lang="en-US" sz="1600" b="1" dirty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10800000" flipV="1">
              <a:off x="4386334" y="3124200"/>
              <a:ext cx="1447800" cy="7620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5453134" y="5130225"/>
              <a:ext cx="357155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Longitudinal junctional complexes</a:t>
              </a:r>
            </a:p>
            <a:p>
              <a:pPr algn="ctr"/>
              <a:r>
                <a:rPr lang="en-US" sz="1600" b="1" dirty="0" smtClean="0"/>
                <a:t>(GAP junctions)</a:t>
              </a:r>
              <a:endParaRPr lang="en-US" sz="1600" b="1" dirty="0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rot="10800000">
              <a:off x="3243334" y="4495800"/>
              <a:ext cx="2590800" cy="6858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rot="5400000" flipH="1" flipV="1">
              <a:off x="5935555" y="4076700"/>
              <a:ext cx="1066800" cy="9906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 descr="cardiac muscles005.jpg"/>
            <p:cNvPicPr>
              <a:picLocks noChangeAspect="1"/>
            </p:cNvPicPr>
            <p:nvPr/>
          </p:nvPicPr>
          <p:blipFill>
            <a:blip r:embed="rId5" cstate="print">
              <a:lum bright="-20000" contrast="10000"/>
            </a:blip>
            <a:stretch>
              <a:fillRect/>
            </a:stretch>
          </p:blipFill>
          <p:spPr>
            <a:xfrm flipH="1">
              <a:off x="304800" y="1828800"/>
              <a:ext cx="838200" cy="1462267"/>
            </a:xfrm>
            <a:prstGeom prst="rect">
              <a:avLst/>
            </a:prstGeom>
            <a:ln>
              <a:solidFill>
                <a:schemeClr val="tx2"/>
              </a:solidFill>
            </a:ln>
            <a:scene3d>
              <a:camera prst="isometricRightUp"/>
              <a:lightRig rig="threePt" dir="t"/>
            </a:scene3d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50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Heart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1524000"/>
            <a:ext cx="22905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v-SE" sz="2800" dirty="0" smtClean="0"/>
              <a:t>  Epicardium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429000" y="2133600"/>
            <a:ext cx="5562600" cy="2819400"/>
          </a:xfrm>
        </p:spPr>
        <p:txBody>
          <a:bodyPr>
            <a:normAutofit/>
          </a:bodyPr>
          <a:lstStyle/>
          <a:p>
            <a:pPr marL="850392" lvl="1" indent="-457200">
              <a:buFont typeface="+mj-lt"/>
              <a:buAutoNum type="arabicPeriod"/>
            </a:pPr>
            <a:r>
              <a:rPr lang="en-US" sz="2000" dirty="0" smtClean="0"/>
              <a:t>Consists of flattened epithelium (</a:t>
            </a:r>
            <a:r>
              <a:rPr lang="en-US" sz="2000" dirty="0" smtClean="0">
                <a:solidFill>
                  <a:srgbClr val="FF0000"/>
                </a:solidFill>
              </a:rPr>
              <a:t>Mesothelium)</a:t>
            </a:r>
            <a:r>
              <a:rPr lang="en-US" sz="2000" dirty="0" smtClean="0"/>
              <a:t> that secretes serous fluid into pericardial space</a:t>
            </a:r>
          </a:p>
          <a:p>
            <a:pPr marL="850392" lvl="1" indent="-457200">
              <a:buFont typeface="+mj-lt"/>
              <a:buAutoNum type="arabicPeriod"/>
            </a:pPr>
            <a:endParaRPr lang="en-US" sz="2000" dirty="0" smtClean="0"/>
          </a:p>
          <a:p>
            <a:pPr marL="850392" lvl="1" indent="-457200">
              <a:buFont typeface="+mj-lt"/>
              <a:buAutoNum type="arabicPeriod"/>
            </a:pPr>
            <a:r>
              <a:rPr lang="en-US" sz="2000" dirty="0" smtClean="0"/>
              <a:t>Epithelium is supported by Sub-endothelial  connective  tissues</a:t>
            </a:r>
          </a:p>
          <a:p>
            <a:pPr marL="850392" lvl="1" indent="-457200">
              <a:buFont typeface="+mj-lt"/>
              <a:buAutoNum type="arabicPeriod"/>
            </a:pPr>
            <a:endParaRPr lang="en-US" sz="2000" dirty="0" smtClean="0"/>
          </a:p>
          <a:p>
            <a:pPr marL="850392" lvl="1" indent="-457200">
              <a:buFont typeface="+mj-lt"/>
              <a:buAutoNum type="arabicPeriod"/>
            </a:pPr>
            <a:r>
              <a:rPr lang="en-US" sz="2000" dirty="0" smtClean="0"/>
              <a:t>Contains  coronary  vasculature</a:t>
            </a:r>
            <a:endParaRPr lang="en-US" sz="2000" dirty="0"/>
          </a:p>
        </p:txBody>
      </p:sp>
      <p:pic>
        <p:nvPicPr>
          <p:cNvPr id="12" name="Picture 11" descr="heart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667000"/>
            <a:ext cx="3429000" cy="25485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6"/>
          <p:cNvGrpSpPr/>
          <p:nvPr/>
        </p:nvGrpSpPr>
        <p:grpSpPr>
          <a:xfrm>
            <a:off x="457200" y="2590800"/>
            <a:ext cx="7772400" cy="3276600"/>
            <a:chOff x="457200" y="2590800"/>
            <a:chExt cx="7772400" cy="3276600"/>
          </a:xfrm>
        </p:grpSpPr>
        <p:grpSp>
          <p:nvGrpSpPr>
            <p:cNvPr id="4" name="Group 30"/>
            <p:cNvGrpSpPr/>
            <p:nvPr/>
          </p:nvGrpSpPr>
          <p:grpSpPr>
            <a:xfrm>
              <a:off x="457200" y="2590800"/>
              <a:ext cx="2057400" cy="3276600"/>
              <a:chOff x="1828800" y="2895600"/>
              <a:chExt cx="1828800" cy="3276600"/>
            </a:xfrm>
          </p:grpSpPr>
          <p:sp>
            <p:nvSpPr>
              <p:cNvPr id="20" name="Can 19"/>
              <p:cNvSpPr/>
              <p:nvPr/>
            </p:nvSpPr>
            <p:spPr>
              <a:xfrm rot="16200000">
                <a:off x="1104900" y="3619500"/>
                <a:ext cx="3276600" cy="1828800"/>
              </a:xfrm>
              <a:prstGeom prst="can">
                <a:avLst>
                  <a:gd name="adj" fmla="val 40578"/>
                </a:avLst>
              </a:prstGeom>
              <a:solidFill>
                <a:srgbClr val="FADB58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851378" y="2949222"/>
                <a:ext cx="685800" cy="3155244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2046111" y="3846687"/>
                <a:ext cx="256822" cy="118251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4" name="Can 33"/>
            <p:cNvSpPr/>
            <p:nvPr/>
          </p:nvSpPr>
          <p:spPr>
            <a:xfrm rot="16200000">
              <a:off x="3314700" y="3848100"/>
              <a:ext cx="1447800" cy="1066800"/>
            </a:xfrm>
            <a:prstGeom prst="can">
              <a:avLst>
                <a:gd name="adj" fmla="val 40578"/>
              </a:avLst>
            </a:prstGeom>
            <a:solidFill>
              <a:srgbClr val="FADB58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3518371" y="3681293"/>
              <a:ext cx="400050" cy="1394178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Oval 35"/>
            <p:cNvSpPr/>
            <p:nvPr/>
          </p:nvSpPr>
          <p:spPr>
            <a:xfrm>
              <a:off x="3603978" y="3886200"/>
              <a:ext cx="228600" cy="99591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" name="Group 40"/>
            <p:cNvGrpSpPr/>
            <p:nvPr/>
          </p:nvGrpSpPr>
          <p:grpSpPr>
            <a:xfrm>
              <a:off x="5257800" y="4191001"/>
              <a:ext cx="838200" cy="369710"/>
              <a:chOff x="5181600" y="4191001"/>
              <a:chExt cx="838200" cy="369710"/>
            </a:xfrm>
          </p:grpSpPr>
          <p:sp>
            <p:nvSpPr>
              <p:cNvPr id="38" name="Can 37"/>
              <p:cNvSpPr/>
              <p:nvPr/>
            </p:nvSpPr>
            <p:spPr>
              <a:xfrm rot="16200000">
                <a:off x="5415845" y="3956756"/>
                <a:ext cx="369710" cy="838200"/>
              </a:xfrm>
              <a:prstGeom prst="can">
                <a:avLst/>
              </a:prstGeom>
              <a:gradFill flip="none" rotWithShape="1"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ln w="28575"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204178" y="4205112"/>
                <a:ext cx="45719" cy="3048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3" name="Can 42"/>
            <p:cNvSpPr/>
            <p:nvPr/>
          </p:nvSpPr>
          <p:spPr>
            <a:xfrm rot="16200000">
              <a:off x="6591300" y="3771900"/>
              <a:ext cx="1981200" cy="1295400"/>
            </a:xfrm>
            <a:prstGeom prst="can">
              <a:avLst>
                <a:gd name="adj" fmla="val 40578"/>
              </a:avLst>
            </a:prstGeom>
            <a:solidFill>
              <a:srgbClr val="FADB58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al 43"/>
            <p:cNvSpPr/>
            <p:nvPr/>
          </p:nvSpPr>
          <p:spPr>
            <a:xfrm>
              <a:off x="6950193" y="3461422"/>
              <a:ext cx="485775" cy="1907823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Oval 44"/>
            <p:cNvSpPr/>
            <p:nvPr/>
          </p:nvSpPr>
          <p:spPr>
            <a:xfrm>
              <a:off x="6999111" y="3536244"/>
              <a:ext cx="380999" cy="17526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1219200" y="6096000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Heart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3581400" y="6096000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Arteries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5105400" y="6096000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Capillaries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7315200" y="6098823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Veins</a:t>
            </a:r>
            <a:endParaRPr lang="en-US" dirty="0"/>
          </a:p>
        </p:txBody>
      </p:sp>
      <p:sp>
        <p:nvSpPr>
          <p:cNvPr id="21" name="Right Arrow 20"/>
          <p:cNvSpPr/>
          <p:nvPr/>
        </p:nvSpPr>
        <p:spPr>
          <a:xfrm>
            <a:off x="2590800" y="3657600"/>
            <a:ext cx="457200" cy="381000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>
            <a:off x="2743200" y="3962400"/>
            <a:ext cx="457200" cy="381000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Arrow 23"/>
          <p:cNvSpPr/>
          <p:nvPr/>
        </p:nvSpPr>
        <p:spPr>
          <a:xfrm>
            <a:off x="2743200" y="4343400"/>
            <a:ext cx="457200" cy="381000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ight Arrow 25"/>
          <p:cNvSpPr/>
          <p:nvPr/>
        </p:nvSpPr>
        <p:spPr>
          <a:xfrm>
            <a:off x="2590800" y="4648200"/>
            <a:ext cx="457200" cy="381000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Arterial</a:t>
            </a:r>
            <a:r>
              <a:rPr kumimoji="0" lang="sv-SE" sz="50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tree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57200" y="1371600"/>
            <a:ext cx="8169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 Arteries </a:t>
            </a:r>
            <a:r>
              <a:rPr lang="en-US" sz="2800" dirty="0" smtClean="0">
                <a:solidFill>
                  <a:srgbClr val="FF0000"/>
                </a:solidFill>
              </a:rPr>
              <a:t>conduct</a:t>
            </a:r>
            <a:r>
              <a:rPr lang="en-US" sz="2800" dirty="0" smtClean="0"/>
              <a:t> and </a:t>
            </a:r>
            <a:r>
              <a:rPr lang="en-US" sz="2800" dirty="0" smtClean="0">
                <a:solidFill>
                  <a:srgbClr val="FF0000"/>
                </a:solidFill>
              </a:rPr>
              <a:t>distribute</a:t>
            </a:r>
            <a:r>
              <a:rPr lang="en-US" sz="2800" dirty="0" smtClean="0"/>
              <a:t> blood to periphery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52400" y="1724312"/>
            <a:ext cx="7848600" cy="5057488"/>
            <a:chOff x="-533400" y="1219200"/>
            <a:chExt cx="7848600" cy="5057488"/>
          </a:xfrm>
        </p:grpSpPr>
        <p:pic>
          <p:nvPicPr>
            <p:cNvPr id="10" name="Picture 9" descr="loadBinary.gif"/>
            <p:cNvPicPr>
              <a:picLocks noChangeAspect="1"/>
            </p:cNvPicPr>
            <p:nvPr/>
          </p:nvPicPr>
          <p:blipFill>
            <a:blip r:embed="rId3">
              <a:lum bright="-10000" contrast="20000"/>
            </a:blip>
            <a:srcRect b="8478"/>
            <a:stretch>
              <a:fillRect/>
            </a:stretch>
          </p:blipFill>
          <p:spPr>
            <a:xfrm>
              <a:off x="1828800" y="3124200"/>
              <a:ext cx="5257800" cy="3152488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-533400" y="2133600"/>
              <a:ext cx="2057400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Blood pressure</a:t>
              </a:r>
            </a:p>
            <a:p>
              <a:pPr algn="ctr"/>
              <a:r>
                <a:rPr lang="en-US" sz="2000" b="1" dirty="0" smtClean="0"/>
                <a:t> </a:t>
              </a:r>
            </a:p>
            <a:p>
              <a:pPr algn="ctr"/>
              <a:endParaRPr lang="en-US" sz="2000" b="1" dirty="0" smtClean="0"/>
            </a:p>
            <a:p>
              <a:pPr algn="ctr"/>
              <a:endParaRPr lang="en-US" sz="2000" b="1" dirty="0" smtClean="0"/>
            </a:p>
            <a:p>
              <a:pPr algn="ctr"/>
              <a:endParaRPr lang="en-US" sz="2000" b="1" dirty="0" smtClean="0"/>
            </a:p>
            <a:p>
              <a:pPr algn="ctr"/>
              <a:endParaRPr lang="en-US" sz="2000" b="1" dirty="0" smtClean="0"/>
            </a:p>
            <a:p>
              <a:pPr algn="ctr"/>
              <a:endParaRPr lang="en-US" sz="2000" b="1" dirty="0" smtClean="0"/>
            </a:p>
            <a:p>
              <a:pPr algn="ctr"/>
              <a:r>
                <a:rPr lang="en-US" sz="2000" b="1" dirty="0" smtClean="0"/>
                <a:t>Vascular anatomy</a:t>
              </a:r>
              <a:endParaRPr lang="en-US" sz="2000" b="1" dirty="0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86000" y="1676400"/>
              <a:ext cx="4953000" cy="142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TextBox 13"/>
            <p:cNvSpPr txBox="1"/>
            <p:nvPr/>
          </p:nvSpPr>
          <p:spPr>
            <a:xfrm>
              <a:off x="2667000" y="1219200"/>
              <a:ext cx="2362200" cy="43088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sv-SE" sz="1100" dirty="0" smtClean="0"/>
                <a:t>High pressure tubal system for conduction of blood to periphery</a:t>
              </a:r>
              <a:endParaRPr lang="en-US" sz="11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486400" y="1219200"/>
              <a:ext cx="1828800" cy="43088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sv-SE" sz="1100" dirty="0" smtClean="0"/>
                <a:t>Low pressure tubal system for drainage of blood</a:t>
              </a:r>
              <a:endParaRPr lang="en-US" sz="11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91830" y="1219200"/>
              <a:ext cx="353943" cy="1143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vert="vert270" wrap="square" rtlCol="0">
              <a:spAutoFit/>
            </a:bodyPr>
            <a:lstStyle/>
            <a:p>
              <a:r>
                <a:rPr lang="sv-SE" sz="1100" dirty="0" smtClean="0"/>
                <a:t>Exchange system</a:t>
              </a:r>
              <a:endParaRPr lang="en-US" sz="1100" dirty="0"/>
            </a:p>
          </p:txBody>
        </p:sp>
      </p:grpSp>
      <p:sp>
        <p:nvSpPr>
          <p:cNvPr id="19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 fontScale="85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Structural adaptation for Function !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" y="4648200"/>
            <a:ext cx="8458200" cy="2209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828800"/>
            <a:ext cx="7543800" cy="4114800"/>
          </a:xfrm>
        </p:spPr>
        <p:txBody>
          <a:bodyPr>
            <a:noAutofit/>
          </a:bodyPr>
          <a:lstStyle/>
          <a:p>
            <a:r>
              <a:rPr lang="en-US" sz="2400" dirty="0" smtClean="0"/>
              <a:t>Conform to the three-layered tissue arrangement</a:t>
            </a:r>
          </a:p>
          <a:p>
            <a:endParaRPr lang="en-US" sz="2400" dirty="0" smtClean="0"/>
          </a:p>
          <a:p>
            <a:r>
              <a:rPr lang="en-US" sz="2400" dirty="0" smtClean="0"/>
              <a:t>Main types of vessels in arterial system</a:t>
            </a:r>
          </a:p>
          <a:p>
            <a:pPr marL="850392" lvl="1" indent="-457200">
              <a:buFont typeface="+mj-lt"/>
              <a:buAutoNum type="arabicPeriod"/>
            </a:pPr>
            <a:r>
              <a:rPr lang="en-US" sz="2000" dirty="0" smtClean="0"/>
              <a:t>Large elastic arteries</a:t>
            </a:r>
          </a:p>
          <a:p>
            <a:pPr marL="850392" lvl="1" indent="-457200">
              <a:buNone/>
            </a:pPr>
            <a:r>
              <a:rPr lang="en-US" sz="2000" dirty="0" smtClean="0"/>
              <a:t>	(Aorta , Brachiocephalic, common carotid,  subclavian &amp; common iliac arteries)</a:t>
            </a:r>
          </a:p>
          <a:p>
            <a:pPr marL="850392" lvl="1" indent="-457200">
              <a:buNone/>
            </a:pPr>
            <a:endParaRPr lang="en-US" sz="2000" dirty="0" smtClean="0"/>
          </a:p>
          <a:p>
            <a:pPr marL="850392" lvl="1" indent="-457200">
              <a:buFont typeface="+mj-lt"/>
              <a:buAutoNum type="arabicPeriod"/>
            </a:pPr>
            <a:r>
              <a:rPr lang="en-US" sz="2000" dirty="0" smtClean="0"/>
              <a:t>Medium-sized muscular arteries</a:t>
            </a:r>
          </a:p>
          <a:p>
            <a:pPr marL="850392" lvl="1" indent="-457200">
              <a:buNone/>
            </a:pPr>
            <a:r>
              <a:rPr lang="en-US" sz="2000" dirty="0" smtClean="0"/>
              <a:t>	(Intercostal,  axillary, radial arteries)</a:t>
            </a:r>
          </a:p>
          <a:p>
            <a:pPr marL="850392" lvl="1" indent="-457200">
              <a:buFont typeface="+mj-lt"/>
              <a:buAutoNum type="arabicPeriod"/>
            </a:pPr>
            <a:endParaRPr lang="en-US" sz="2000" dirty="0" smtClean="0"/>
          </a:p>
          <a:p>
            <a:pPr marL="850392" lvl="1" indent="-457200">
              <a:buFont typeface="+mj-lt"/>
              <a:buAutoNum type="arabicPeriod"/>
            </a:pPr>
            <a:r>
              <a:rPr lang="en-US" sz="2000" dirty="0" smtClean="0"/>
              <a:t>Arterioles</a:t>
            </a:r>
            <a:endParaRPr lang="en-US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6875" t="10156" r="9688" b="13672"/>
          <a:stretch>
            <a:fillRect/>
          </a:stretch>
        </p:blipFill>
        <p:spPr bwMode="auto">
          <a:xfrm>
            <a:off x="6400800" y="4191000"/>
            <a:ext cx="2133600" cy="243305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Arterial</a:t>
            </a:r>
            <a:r>
              <a:rPr kumimoji="0" lang="sv-SE" sz="50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tree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Circulatory</a:t>
            </a:r>
            <a:r>
              <a:rPr lang="sv-SE" dirty="0" smtClean="0"/>
              <a:t> system; Why?</a:t>
            </a:r>
            <a:endParaRPr lang="en-US" dirty="0"/>
          </a:p>
        </p:txBody>
      </p:sp>
      <p:pic>
        <p:nvPicPr>
          <p:cNvPr id="5" name="Amoeba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60651" y="2819400"/>
            <a:ext cx="3657600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0" y="6096000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Amoeba in motion</a:t>
            </a:r>
            <a:endParaRPr lang="en-US" sz="2000" b="1" dirty="0"/>
          </a:p>
        </p:txBody>
      </p:sp>
      <p:pic>
        <p:nvPicPr>
          <p:cNvPr id="11" name="Picture 10" descr="amoeb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6601097" y="3152504"/>
            <a:ext cx="2001231" cy="1944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1524000"/>
            <a:ext cx="2825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v-SE" sz="2800" dirty="0" smtClean="0"/>
              <a:t>  Elastic arteries 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14600" y="2209800"/>
            <a:ext cx="6705600" cy="4038600"/>
          </a:xfrm>
        </p:spPr>
        <p:txBody>
          <a:bodyPr>
            <a:noAutofit/>
          </a:bodyPr>
          <a:lstStyle/>
          <a:p>
            <a:pPr marL="850392" lvl="1" indent="-457200">
              <a:buFont typeface="+mj-lt"/>
              <a:buAutoNum type="arabicPeriod"/>
            </a:pPr>
            <a:endParaRPr lang="en-US" dirty="0" smtClean="0"/>
          </a:p>
          <a:p>
            <a:pPr marL="850392" lvl="1" indent="-457200">
              <a:buFont typeface="+mj-lt"/>
              <a:buAutoNum type="arabicPeriod"/>
            </a:pPr>
            <a:r>
              <a:rPr lang="en-US" dirty="0" smtClean="0"/>
              <a:t>Tunica media contains  large amounts of  fenestrated sheaths  of</a:t>
            </a:r>
            <a:r>
              <a:rPr lang="en-US" dirty="0" smtClean="0">
                <a:solidFill>
                  <a:srgbClr val="FF0000"/>
                </a:solidFill>
              </a:rPr>
              <a:t> elastin </a:t>
            </a:r>
            <a:r>
              <a:rPr lang="en-US" dirty="0" smtClean="0"/>
              <a:t>and lesser amounts of </a:t>
            </a:r>
            <a:r>
              <a:rPr lang="en-US" dirty="0" smtClean="0"/>
              <a:t>collagen </a:t>
            </a:r>
            <a:r>
              <a:rPr lang="en-US" dirty="0" smtClean="0"/>
              <a:t>and smooth muscle cells</a:t>
            </a:r>
          </a:p>
          <a:p>
            <a:pPr marL="850392" lvl="1" indent="-457200">
              <a:buFont typeface="+mj-lt"/>
              <a:buAutoNum type="arabicPeriod"/>
            </a:pPr>
            <a:endParaRPr lang="en-US" dirty="0" smtClean="0"/>
          </a:p>
          <a:p>
            <a:pPr marL="850392" lvl="1" indent="-457200">
              <a:buFont typeface="+mj-lt"/>
              <a:buAutoNum type="arabicPeriod"/>
            </a:pPr>
            <a:r>
              <a:rPr lang="en-US" dirty="0" smtClean="0"/>
              <a:t>Tunica adventitia contains collagen tissues</a:t>
            </a:r>
          </a:p>
          <a:p>
            <a:pPr marL="850392" lvl="1" indent="-457200">
              <a:buNone/>
            </a:pPr>
            <a:endParaRPr lang="en-US" dirty="0" smtClean="0"/>
          </a:p>
          <a:p>
            <a:pPr marL="850392" lvl="1" indent="-457200">
              <a:buFont typeface="+mj-lt"/>
              <a:buAutoNum type="arabicPeriod"/>
            </a:pP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8" name="Picture 7" descr="cardiac muscles001.jpg"/>
          <p:cNvPicPr>
            <a:picLocks noChangeAspect="1"/>
          </p:cNvPicPr>
          <p:nvPr/>
        </p:nvPicPr>
        <p:blipFill>
          <a:blip r:embed="rId2" cstate="print"/>
          <a:srcRect r="33898"/>
          <a:stretch>
            <a:fillRect/>
          </a:stretch>
        </p:blipFill>
        <p:spPr>
          <a:xfrm>
            <a:off x="43542" y="2514600"/>
            <a:ext cx="2879949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cardiac muscles001.jpg"/>
          <p:cNvPicPr>
            <a:picLocks noChangeAspect="1"/>
          </p:cNvPicPr>
          <p:nvPr/>
        </p:nvPicPr>
        <p:blipFill>
          <a:blip r:embed="rId3" cstate="print"/>
          <a:srcRect l="66102" r="-3389"/>
          <a:stretch>
            <a:fillRect/>
          </a:stretch>
        </p:blipFill>
        <p:spPr>
          <a:xfrm>
            <a:off x="381000" y="4841490"/>
            <a:ext cx="990600" cy="12545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Arterial</a:t>
            </a:r>
            <a:r>
              <a:rPr kumimoji="0" lang="sv-SE" sz="50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tree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1524000"/>
            <a:ext cx="31680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v-SE" sz="2800" dirty="0" smtClean="0"/>
              <a:t>  Muscular arteries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14600" y="2209800"/>
            <a:ext cx="6705600" cy="4038600"/>
          </a:xfrm>
        </p:spPr>
        <p:txBody>
          <a:bodyPr>
            <a:noAutofit/>
          </a:bodyPr>
          <a:lstStyle/>
          <a:p>
            <a:pPr marL="850392" lvl="1" indent="-457200">
              <a:buFont typeface="+mj-lt"/>
              <a:buAutoNum type="arabicPeriod"/>
            </a:pPr>
            <a:endParaRPr lang="en-US" dirty="0" smtClean="0"/>
          </a:p>
          <a:p>
            <a:pPr marL="850392" lvl="1" indent="-457200">
              <a:buFont typeface="+mj-lt"/>
              <a:buAutoNum type="arabicPeriod"/>
            </a:pPr>
            <a:r>
              <a:rPr lang="en-US" dirty="0" smtClean="0"/>
              <a:t>Tunica intima has three layers:</a:t>
            </a:r>
          </a:p>
          <a:p>
            <a:pPr marL="1124712" lvl="2" indent="-457200">
              <a:buFont typeface="+mj-lt"/>
              <a:buAutoNum type="arabicPeriod"/>
            </a:pPr>
            <a:r>
              <a:rPr lang="en-US" dirty="0" smtClean="0"/>
              <a:t>Endothelium</a:t>
            </a:r>
          </a:p>
          <a:p>
            <a:pPr marL="1124712" lvl="2" indent="-457200">
              <a:buFont typeface="+mj-lt"/>
              <a:buAutoNum type="arabicPeriod"/>
            </a:pPr>
            <a:r>
              <a:rPr lang="en-US" dirty="0" smtClean="0"/>
              <a:t>Sub endothelial connective tissues</a:t>
            </a:r>
          </a:p>
          <a:p>
            <a:pPr marL="1124712" lvl="2" indent="-4572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Internal elastic lamina </a:t>
            </a:r>
            <a:r>
              <a:rPr lang="en-US" dirty="0" smtClean="0"/>
              <a:t>(sheath of elastin)</a:t>
            </a:r>
          </a:p>
          <a:p>
            <a:pPr marL="850392" lvl="1" indent="-457200">
              <a:buFont typeface="+mj-lt"/>
              <a:buAutoNum type="arabicPeriod"/>
            </a:pPr>
            <a:endParaRPr lang="en-US" dirty="0" smtClean="0"/>
          </a:p>
          <a:p>
            <a:pPr marL="850392" lvl="1" indent="-457200">
              <a:buFont typeface="+mj-lt"/>
              <a:buAutoNum type="arabicPeriod"/>
            </a:pPr>
            <a:r>
              <a:rPr lang="en-US" dirty="0" smtClean="0"/>
              <a:t>Tunica media has </a:t>
            </a:r>
            <a:r>
              <a:rPr lang="en-US" dirty="0" smtClean="0">
                <a:solidFill>
                  <a:srgbClr val="FF0000"/>
                </a:solidFill>
              </a:rPr>
              <a:t>thick layer of smooth muscle cells</a:t>
            </a:r>
          </a:p>
          <a:p>
            <a:pPr marL="850392" lvl="1" indent="-457200">
              <a:buFont typeface="+mj-lt"/>
              <a:buAutoNum type="arabicPeriod"/>
            </a:pPr>
            <a:r>
              <a:rPr lang="en-US" dirty="0" smtClean="0"/>
              <a:t>Larger vessels have external elastic lamina</a:t>
            </a:r>
          </a:p>
          <a:p>
            <a:pPr marL="850392" lvl="1" indent="-457200">
              <a:buNone/>
            </a:pPr>
            <a:endParaRPr lang="en-US" dirty="0" smtClean="0"/>
          </a:p>
          <a:p>
            <a:pPr marL="850392" lvl="1" indent="-457200">
              <a:buFont typeface="+mj-lt"/>
              <a:buAutoNum type="arabicPeriod"/>
            </a:pP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10" name="Picture 9" descr="cardiac muscles0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2209800"/>
            <a:ext cx="1248556" cy="1981200"/>
          </a:xfrm>
          <a:prstGeom prst="rect">
            <a:avLst/>
          </a:prstGeom>
          <a:ln>
            <a:solidFill>
              <a:srgbClr val="3333FF"/>
            </a:solidFill>
          </a:ln>
        </p:spPr>
      </p:pic>
      <p:pic>
        <p:nvPicPr>
          <p:cNvPr id="11" name="Picture 10" descr="Copy of cardiac muscles00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4419600"/>
            <a:ext cx="1284909" cy="1981200"/>
          </a:xfrm>
          <a:prstGeom prst="rect">
            <a:avLst/>
          </a:prstGeom>
          <a:ln>
            <a:solidFill>
              <a:srgbClr val="3333FF"/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Arterial</a:t>
            </a:r>
            <a:r>
              <a:rPr kumimoji="0" lang="sv-SE" sz="50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tree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1524000"/>
            <a:ext cx="20079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v-SE" sz="2800" dirty="0" smtClean="0"/>
              <a:t>  Arterioles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419600" y="1828800"/>
            <a:ext cx="4495800" cy="4038600"/>
          </a:xfrm>
        </p:spPr>
        <p:txBody>
          <a:bodyPr>
            <a:noAutofit/>
          </a:bodyPr>
          <a:lstStyle/>
          <a:p>
            <a:pPr marL="850392" lvl="1" indent="-457200">
              <a:buFont typeface="+mj-lt"/>
              <a:buAutoNum type="arabicPeriod"/>
            </a:pPr>
            <a:endParaRPr lang="en-US" sz="2000" dirty="0" smtClean="0"/>
          </a:p>
          <a:p>
            <a:pPr marL="850392" lvl="1" indent="-457200">
              <a:buFont typeface="+mj-lt"/>
              <a:buAutoNum type="arabicPeriod"/>
            </a:pPr>
            <a:r>
              <a:rPr lang="en-US" sz="2000" dirty="0" smtClean="0"/>
              <a:t>Arterioles  are final branches of arterial system  that regulate blood flow to capillary bed</a:t>
            </a:r>
          </a:p>
          <a:p>
            <a:pPr marL="850392" lvl="1" indent="-457200">
              <a:buFont typeface="+mj-lt"/>
              <a:buAutoNum type="arabicPeriod"/>
            </a:pPr>
            <a:endParaRPr lang="en-US" sz="2000" dirty="0" smtClean="0"/>
          </a:p>
          <a:p>
            <a:pPr marL="850392" lvl="1" indent="-457200">
              <a:buFont typeface="+mj-lt"/>
              <a:buAutoNum type="arabicPeriod"/>
            </a:pPr>
            <a:r>
              <a:rPr lang="en-US" sz="2000" dirty="0" smtClean="0"/>
              <a:t>Tunica media has  concentric layers of  smooth muscles</a:t>
            </a:r>
          </a:p>
          <a:p>
            <a:pPr marL="850392" lvl="1" indent="-457200">
              <a:buFont typeface="+mj-lt"/>
              <a:buAutoNum type="arabicPeriod"/>
            </a:pPr>
            <a:endParaRPr lang="en-US" sz="2000" dirty="0" smtClean="0"/>
          </a:p>
          <a:p>
            <a:pPr marL="850392" lvl="1" indent="-457200">
              <a:buFont typeface="+mj-lt"/>
              <a:buAutoNum type="arabicPeriod"/>
            </a:pPr>
            <a:r>
              <a:rPr lang="en-US" sz="2000" dirty="0" smtClean="0"/>
              <a:t>Innervated by sympathetic nerves and control the vascular </a:t>
            </a:r>
            <a:r>
              <a:rPr lang="en-US" sz="2000" dirty="0" smtClean="0">
                <a:solidFill>
                  <a:srgbClr val="FF0000"/>
                </a:solidFill>
              </a:rPr>
              <a:t>tone</a:t>
            </a:r>
          </a:p>
          <a:p>
            <a:pPr marL="850392" lvl="1" indent="-457200">
              <a:buFont typeface="+mj-lt"/>
              <a:buAutoNum type="arabicPeriod"/>
            </a:pPr>
            <a:endParaRPr lang="en-US" sz="2000" dirty="0" smtClean="0"/>
          </a:p>
          <a:p>
            <a:pPr marL="850392" lvl="1" indent="-457200">
              <a:buFont typeface="+mj-lt"/>
              <a:buAutoNum type="arabicPeriod"/>
            </a:pPr>
            <a:endParaRPr lang="en-US" sz="2000" dirty="0" smtClean="0"/>
          </a:p>
          <a:p>
            <a:pPr marL="850392" lvl="1" indent="-457200">
              <a:buNone/>
            </a:pPr>
            <a:endParaRPr lang="en-US" sz="2000" dirty="0" smtClean="0"/>
          </a:p>
          <a:p>
            <a:pPr marL="850392" lvl="1" indent="-457200">
              <a:buFont typeface="+mj-lt"/>
              <a:buAutoNum type="arabicPeriod"/>
            </a:pPr>
            <a:endParaRPr lang="en-US" sz="2000" dirty="0" smtClean="0">
              <a:solidFill>
                <a:srgbClr val="FF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Arterial</a:t>
            </a:r>
            <a:r>
              <a:rPr kumimoji="0" lang="sv-SE" sz="50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tree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Picture 14" descr="cardiac muscles007.jpg"/>
          <p:cNvPicPr>
            <a:picLocks noChangeAspect="1"/>
          </p:cNvPicPr>
          <p:nvPr/>
        </p:nvPicPr>
        <p:blipFill>
          <a:blip r:embed="rId2" cstate="print"/>
          <a:srcRect l="1592" r="9246"/>
          <a:stretch>
            <a:fillRect/>
          </a:stretch>
        </p:blipFill>
        <p:spPr>
          <a:xfrm>
            <a:off x="76200" y="2362200"/>
            <a:ext cx="4267200" cy="13716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7" name="Picture 16" descr="cardiac muscles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4191000"/>
            <a:ext cx="1295400" cy="2026138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1524000"/>
            <a:ext cx="56842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v-SE" sz="2800" dirty="0" smtClean="0"/>
              <a:t>  Arterioles and micro circulation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Arterial</a:t>
            </a:r>
            <a:r>
              <a:rPr kumimoji="0" lang="sv-SE" sz="50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tree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905000" y="2816423"/>
            <a:ext cx="4080933" cy="2593777"/>
            <a:chOff x="1905000" y="2816423"/>
            <a:chExt cx="4080933" cy="259377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lum bright="10000" contrast="10000"/>
            </a:blip>
            <a:srcRect/>
            <a:stretch>
              <a:fillRect/>
            </a:stretch>
          </p:blipFill>
          <p:spPr bwMode="auto">
            <a:xfrm>
              <a:off x="2895600" y="2816423"/>
              <a:ext cx="2667000" cy="2513626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</p:pic>
        <p:sp>
          <p:nvSpPr>
            <p:cNvPr id="8" name="TextBox 7"/>
            <p:cNvSpPr txBox="1"/>
            <p:nvPr/>
          </p:nvSpPr>
          <p:spPr>
            <a:xfrm>
              <a:off x="2655711" y="3807023"/>
              <a:ext cx="1295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400" dirty="0" smtClean="0"/>
                <a:t>Arteriloes</a:t>
              </a:r>
              <a:endParaRPr lang="en-US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90533" y="4450490"/>
              <a:ext cx="1295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400" dirty="0" smtClean="0"/>
                <a:t>Venule</a:t>
              </a:r>
              <a:endParaRPr lang="en-US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905000" y="5102423"/>
              <a:ext cx="1828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00" dirty="0" smtClean="0"/>
                <a:t>Sympathetic nerve</a:t>
              </a:r>
              <a:endParaRPr lang="en-US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27111" y="4188023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200" dirty="0" smtClean="0"/>
                <a:t>Pre-capillary spincters</a:t>
              </a:r>
              <a:endParaRPr lang="en-US" sz="1200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3581400" y="3883223"/>
              <a:ext cx="381000" cy="762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3493911" y="4340423"/>
              <a:ext cx="609600" cy="3048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3581400" y="4035623"/>
              <a:ext cx="685800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5400000" flipH="1" flipV="1">
              <a:off x="3379611" y="3181901"/>
              <a:ext cx="914400" cy="5334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5400000" flipH="1" flipV="1">
              <a:off x="3085306" y="5066506"/>
              <a:ext cx="381000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AFW61E.jpg"/>
          <p:cNvPicPr>
            <a:picLocks noChangeAspect="1"/>
          </p:cNvPicPr>
          <p:nvPr/>
        </p:nvPicPr>
        <p:blipFill>
          <a:blip r:embed="rId4" cstate="print"/>
          <a:srcRect r="18000"/>
          <a:stretch>
            <a:fillRect/>
          </a:stretch>
        </p:blipFill>
        <p:spPr>
          <a:xfrm>
            <a:off x="533400" y="3200400"/>
            <a:ext cx="914400" cy="740937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419600" y="1828800"/>
            <a:ext cx="4495800" cy="4038600"/>
          </a:xfrm>
        </p:spPr>
        <p:txBody>
          <a:bodyPr>
            <a:noAutofit/>
          </a:bodyPr>
          <a:lstStyle/>
          <a:p>
            <a:pPr marL="850392" lvl="1" indent="-457200">
              <a:buFont typeface="+mj-lt"/>
              <a:buAutoNum type="arabicPeriod"/>
            </a:pPr>
            <a:endParaRPr lang="en-US" sz="2000" dirty="0" smtClean="0"/>
          </a:p>
          <a:p>
            <a:pPr marL="850392" lvl="1" indent="-457200">
              <a:buFont typeface="+mj-lt"/>
              <a:buAutoNum type="arabicPeriod"/>
            </a:pPr>
            <a:r>
              <a:rPr lang="en-US" sz="2000" dirty="0" smtClean="0"/>
              <a:t>Continuation of endothelium</a:t>
            </a:r>
          </a:p>
          <a:p>
            <a:pPr marL="850392" lvl="1" indent="-457200">
              <a:buFont typeface="+mj-lt"/>
              <a:buAutoNum type="arabicPeriod"/>
            </a:pPr>
            <a:r>
              <a:rPr lang="en-US" sz="2000" dirty="0" smtClean="0"/>
              <a:t>No smooth muscle and adventitial layers</a:t>
            </a:r>
          </a:p>
          <a:p>
            <a:pPr marL="850392" lvl="1" indent="-457200">
              <a:buFont typeface="+mj-lt"/>
              <a:buAutoNum type="arabicPeriod"/>
            </a:pPr>
            <a:r>
              <a:rPr lang="en-US" sz="2000" dirty="0" smtClean="0"/>
              <a:t>Occasion </a:t>
            </a:r>
            <a:r>
              <a:rPr lang="en-US" sz="2000" i="1" dirty="0" smtClean="0">
                <a:solidFill>
                  <a:srgbClr val="FF0000"/>
                </a:solidFill>
              </a:rPr>
              <a:t>pericytes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are found</a:t>
            </a:r>
            <a:endParaRPr lang="en-US" sz="2000" i="1" dirty="0" smtClean="0"/>
          </a:p>
          <a:p>
            <a:pPr marL="850392" lvl="1" indent="-457200">
              <a:buNone/>
            </a:pPr>
            <a:endParaRPr lang="en-US" sz="2000" dirty="0" smtClean="0"/>
          </a:p>
          <a:p>
            <a:pPr marL="850392" lvl="1" indent="-457200">
              <a:buNone/>
            </a:pPr>
            <a:endParaRPr lang="en-US" sz="2000" dirty="0" smtClean="0"/>
          </a:p>
          <a:p>
            <a:pPr marL="850392" lvl="1" indent="-457200">
              <a:buFont typeface="+mj-lt"/>
              <a:buAutoNum type="arabicPeriod"/>
            </a:pPr>
            <a:endParaRPr lang="en-US" sz="2000" dirty="0" smtClean="0">
              <a:solidFill>
                <a:srgbClr val="FF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0799" y="533400"/>
            <a:ext cx="8991600" cy="1143000"/>
          </a:xfrm>
          <a:prstGeom prst="rect">
            <a:avLst/>
          </a:prstGeom>
        </p:spPr>
        <p:txBody>
          <a:bodyPr vert="horz" lIns="0" rIns="0" bIns="0" anchor="b">
            <a:normAutofit fontScale="77500" lnSpcReduction="20000"/>
          </a:bodyPr>
          <a:lstStyle/>
          <a:p>
            <a:pPr lvl="0">
              <a:spcBef>
                <a:spcPct val="0"/>
              </a:spcBef>
              <a:defRPr/>
            </a:pPr>
            <a:r>
              <a:rPr lang="sv-SE" sz="5400" dirty="0" smtClean="0"/>
              <a:t>Capillaries: the exchange compartment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cardiac muscles0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4126832"/>
            <a:ext cx="4059141" cy="2456848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0" name="Picture 9" descr="cardiac muscles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565" y="4114800"/>
            <a:ext cx="3898699" cy="24384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1" name="Picture 10" descr="showimage11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362200"/>
            <a:ext cx="4344437" cy="129540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419600" y="1828800"/>
            <a:ext cx="4495800" cy="4038600"/>
          </a:xfrm>
        </p:spPr>
        <p:txBody>
          <a:bodyPr>
            <a:noAutofit/>
          </a:bodyPr>
          <a:lstStyle/>
          <a:p>
            <a:pPr marL="850392" lvl="1" indent="-457200">
              <a:buFont typeface="+mj-lt"/>
              <a:buAutoNum type="arabicPeriod"/>
            </a:pPr>
            <a:endParaRPr lang="sv-SE" sz="2000" dirty="0" smtClean="0"/>
          </a:p>
          <a:p>
            <a:pPr marL="850392" lvl="1" indent="-457200">
              <a:buFont typeface="+mj-lt"/>
              <a:buAutoNum type="arabicPeriod"/>
            </a:pPr>
            <a:endParaRPr lang="sv-SE" sz="2000" dirty="0" smtClean="0"/>
          </a:p>
          <a:p>
            <a:pPr marL="850392" lvl="1" indent="-457200">
              <a:buNone/>
            </a:pPr>
            <a:endParaRPr lang="sv-SE" sz="2000" dirty="0" smtClean="0"/>
          </a:p>
          <a:p>
            <a:pPr marL="850392" lvl="1" indent="-457200">
              <a:buFont typeface="+mj-lt"/>
              <a:buAutoNum type="arabicPeriod"/>
            </a:pPr>
            <a:endParaRPr lang="sv-SE" sz="2000" dirty="0" smtClean="0">
              <a:solidFill>
                <a:srgbClr val="FF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152400"/>
            <a:ext cx="8991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sv-SE" sz="4400" dirty="0" smtClean="0"/>
              <a:t>Capillaries: different types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1600" y="1828800"/>
            <a:ext cx="3048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+mj-lt"/>
              <a:buAutoNum type="arabicPeriod"/>
            </a:pPr>
            <a:endParaRPr lang="en-US" sz="2400" dirty="0" smtClean="0"/>
          </a:p>
          <a:p>
            <a:pPr marL="800100" lvl="1" indent="-342900">
              <a:buFont typeface="+mj-lt"/>
              <a:buAutoNum type="arabicPeriod"/>
            </a:pPr>
            <a:endParaRPr lang="en-US" sz="2400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sz="2400" dirty="0" smtClean="0"/>
              <a:t>Continuous </a:t>
            </a:r>
          </a:p>
          <a:p>
            <a:pPr marL="800100" lvl="1" indent="-342900">
              <a:buFont typeface="+mj-lt"/>
              <a:buAutoNum type="arabicPeriod"/>
            </a:pPr>
            <a:endParaRPr lang="en-US" sz="2400" dirty="0" smtClean="0"/>
          </a:p>
          <a:p>
            <a:pPr marL="800100" lvl="1" indent="-342900">
              <a:buFont typeface="+mj-lt"/>
              <a:buAutoNum type="arabicPeriod"/>
            </a:pPr>
            <a:endParaRPr lang="en-US" sz="2400" dirty="0" smtClean="0"/>
          </a:p>
          <a:p>
            <a:pPr marL="800100" lvl="1" indent="-342900">
              <a:buFont typeface="+mj-lt"/>
              <a:buAutoNum type="arabicPeriod"/>
            </a:pPr>
            <a:endParaRPr lang="en-US" sz="2400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sz="2400" dirty="0" smtClean="0"/>
              <a:t>Fenestrated</a:t>
            </a:r>
          </a:p>
          <a:p>
            <a:pPr marL="800100" lvl="1" indent="-342900">
              <a:buFont typeface="+mj-lt"/>
              <a:buAutoNum type="arabicPeriod"/>
            </a:pPr>
            <a:endParaRPr lang="en-US" sz="2400" dirty="0" smtClean="0"/>
          </a:p>
          <a:p>
            <a:pPr marL="800100" lvl="1" indent="-342900">
              <a:buFont typeface="+mj-lt"/>
              <a:buAutoNum type="arabicPeriod"/>
            </a:pPr>
            <a:endParaRPr lang="en-US" sz="2400" dirty="0" smtClean="0"/>
          </a:p>
          <a:p>
            <a:pPr marL="800100" lvl="1" indent="-342900">
              <a:buFont typeface="+mj-lt"/>
              <a:buAutoNum type="arabicPeriod"/>
            </a:pPr>
            <a:endParaRPr lang="en-US" sz="2400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sz="2400" dirty="0" smtClean="0"/>
              <a:t>Discontinuous</a:t>
            </a:r>
          </a:p>
        </p:txBody>
      </p:sp>
      <p:pic>
        <p:nvPicPr>
          <p:cNvPr id="11" name="Picture 10" descr="showimageCA8FXB9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73519"/>
            <a:ext cx="4648200" cy="5132081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334000" y="60960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rgbClr val="FF0000"/>
                </a:solidFill>
              </a:rPr>
              <a:t>Q: List the sites where different capillary types are found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Venous</a:t>
            </a:r>
            <a:r>
              <a:rPr kumimoji="0" lang="sv-SE" sz="50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system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1524000"/>
            <a:ext cx="2894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v-SE" sz="2800" dirty="0" smtClean="0"/>
              <a:t>  Veins &amp; venules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00200" y="2350532"/>
            <a:ext cx="601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 smtClean="0"/>
          </a:p>
          <a:p>
            <a:r>
              <a:rPr lang="sv-SE" dirty="0" smtClean="0"/>
              <a:t>Venules (Post capillary, Muscular &amp; Collecting venules)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00200" y="19812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Capillaries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600200" y="2960132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 smtClean="0"/>
          </a:p>
          <a:p>
            <a:r>
              <a:rPr lang="sv-SE" dirty="0" smtClean="0"/>
              <a:t>Veins</a:t>
            </a:r>
            <a:endParaRPr lang="en-US" dirty="0"/>
          </a:p>
        </p:txBody>
      </p:sp>
      <p:sp>
        <p:nvSpPr>
          <p:cNvPr id="15" name="Down Arrow 14"/>
          <p:cNvSpPr/>
          <p:nvPr/>
        </p:nvSpPr>
        <p:spPr>
          <a:xfrm>
            <a:off x="1905000" y="2350532"/>
            <a:ext cx="1524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Down Arrow 15"/>
          <p:cNvSpPr/>
          <p:nvPr/>
        </p:nvSpPr>
        <p:spPr>
          <a:xfrm>
            <a:off x="1905000" y="2960132"/>
            <a:ext cx="1524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57200" y="3657600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Has relatively Large lumen &amp; thinner wall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Elastic and muscular components are much less prominent compared to   arteries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Acts as reservoirs of blood; </a:t>
            </a:r>
            <a:r>
              <a:rPr lang="en-US" dirty="0" smtClean="0">
                <a:solidFill>
                  <a:srgbClr val="FF0000"/>
                </a:solidFill>
              </a:rPr>
              <a:t>Capacitance vessels</a:t>
            </a:r>
            <a:endParaRPr lang="en-US" dirty="0"/>
          </a:p>
        </p:txBody>
      </p:sp>
      <p:pic>
        <p:nvPicPr>
          <p:cNvPr id="18" name="Picture 17" descr="cardiac muscles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5181600"/>
            <a:ext cx="2057400" cy="1505331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9" name="Picture 18" descr="cardiac muscles0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5200" y="5181600"/>
            <a:ext cx="1225135" cy="152400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Lymph</a:t>
            </a:r>
            <a:r>
              <a:rPr kumimoji="0" lang="sv-SE" sz="50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vascular system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0" y="2971800"/>
            <a:ext cx="3581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 Reuptake excess tissue fluid that accumulates in ECS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 Similar to venous system</a:t>
            </a:r>
          </a:p>
          <a:p>
            <a:endParaRPr lang="en-US" sz="2000" dirty="0" smtClean="0"/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</p:txBody>
      </p:sp>
      <p:pic>
        <p:nvPicPr>
          <p:cNvPr id="9" name="Picture 8" descr="Untitled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371600"/>
            <a:ext cx="2362200" cy="5436811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0" name="Picture 9" descr="Untitled-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6600" y="1828800"/>
            <a:ext cx="1962194" cy="3438936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v-SE" dirty="0" smtClean="0"/>
              <a:t>Things that are good to read (know) 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4389120"/>
          </a:xfrm>
        </p:spPr>
        <p:txBody>
          <a:bodyPr/>
          <a:lstStyle/>
          <a:p>
            <a:r>
              <a:rPr lang="en-US" dirty="0" smtClean="0"/>
              <a:t>Formation of Edema</a:t>
            </a:r>
          </a:p>
          <a:p>
            <a:r>
              <a:rPr lang="en-US" dirty="0" smtClean="0"/>
              <a:t>Thickening of arterial walls i.e. Arteriosclerosis &amp; Atherosclerosis</a:t>
            </a:r>
          </a:p>
          <a:p>
            <a:r>
              <a:rPr lang="en-US" dirty="0" smtClean="0"/>
              <a:t>Endothelium and inflammation</a:t>
            </a:r>
          </a:p>
          <a:p>
            <a:r>
              <a:rPr lang="en-US" dirty="0" smtClean="0"/>
              <a:t>Endothelium and blood coagulation</a:t>
            </a:r>
          </a:p>
          <a:p>
            <a:r>
              <a:rPr lang="en-US" dirty="0" smtClean="0"/>
              <a:t>Biology of vessel formation and tumors (tumor angiogenesis 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686800" cy="438912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Wheaters</a:t>
            </a:r>
            <a:r>
              <a:rPr lang="en-US" dirty="0" smtClean="0"/>
              <a:t> functional histology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Histology and </a:t>
            </a:r>
            <a:r>
              <a:rPr lang="en-US" dirty="0" err="1" smtClean="0"/>
              <a:t>cellbiology</a:t>
            </a:r>
            <a:r>
              <a:rPr lang="en-US" dirty="0" smtClean="0"/>
              <a:t>  by Abraham L </a:t>
            </a:r>
            <a:r>
              <a:rPr lang="en-US" dirty="0" err="1" smtClean="0"/>
              <a:t>Kierszenbaum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Grays Anatomy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WWW.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sv-SE" dirty="0" smtClean="0"/>
              <a:t>Circulatory system; Why?</a:t>
            </a:r>
            <a:endParaRPr lang="en-US" dirty="0"/>
          </a:p>
        </p:txBody>
      </p:sp>
      <p:pic>
        <p:nvPicPr>
          <p:cNvPr id="5" name="Picture 4" descr="circsys_1.gif"/>
          <p:cNvPicPr>
            <a:picLocks noChangeAspect="1"/>
          </p:cNvPicPr>
          <p:nvPr/>
        </p:nvPicPr>
        <p:blipFill>
          <a:blip r:embed="rId4">
            <a:lum bright="-10000" contrast="20000"/>
          </a:blip>
          <a:stretch>
            <a:fillRect/>
          </a:stretch>
        </p:blipFill>
        <p:spPr>
          <a:xfrm>
            <a:off x="6781800" y="4038600"/>
            <a:ext cx="1295400" cy="6881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evolcirc_2.gif"/>
          <p:cNvPicPr>
            <a:picLocks noChangeAspect="1"/>
          </p:cNvPicPr>
          <p:nvPr/>
        </p:nvPicPr>
        <p:blipFill>
          <a:blip r:embed="rId5">
            <a:lum bright="-10000" contrast="20000"/>
          </a:blip>
          <a:stretch>
            <a:fillRect/>
          </a:stretch>
        </p:blipFill>
        <p:spPr>
          <a:xfrm>
            <a:off x="5016731" y="3200400"/>
            <a:ext cx="1556788" cy="10418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evolcirc_3.gif"/>
          <p:cNvPicPr>
            <a:picLocks noChangeAspect="1"/>
          </p:cNvPicPr>
          <p:nvPr/>
        </p:nvPicPr>
        <p:blipFill>
          <a:blip r:embed="rId6">
            <a:lum bright="-10000" contrast="20000"/>
          </a:blip>
          <a:stretch>
            <a:fillRect/>
          </a:stretch>
        </p:blipFill>
        <p:spPr>
          <a:xfrm>
            <a:off x="3505200" y="2971800"/>
            <a:ext cx="1447800" cy="8595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evolcircsys_4.gif"/>
          <p:cNvPicPr>
            <a:picLocks noChangeAspect="1"/>
          </p:cNvPicPr>
          <p:nvPr/>
        </p:nvPicPr>
        <p:blipFill>
          <a:blip r:embed="rId7">
            <a:lum bright="-10000" contrast="20000"/>
          </a:blip>
          <a:stretch>
            <a:fillRect/>
          </a:stretch>
        </p:blipFill>
        <p:spPr>
          <a:xfrm>
            <a:off x="6642970" y="2667000"/>
            <a:ext cx="1510430" cy="8884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evolcircsys_5.gif"/>
          <p:cNvPicPr>
            <a:picLocks noChangeAspect="1"/>
          </p:cNvPicPr>
          <p:nvPr/>
        </p:nvPicPr>
        <p:blipFill>
          <a:blip r:embed="rId8">
            <a:lum bright="-10000" contrast="20000"/>
          </a:blip>
          <a:stretch>
            <a:fillRect/>
          </a:stretch>
        </p:blipFill>
        <p:spPr>
          <a:xfrm>
            <a:off x="4114800" y="1371600"/>
            <a:ext cx="2466536" cy="152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tree-o-life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2171700"/>
            <a:ext cx="2819400" cy="4229100"/>
          </a:xfrm>
          <a:prstGeom prst="rect">
            <a:avLst/>
          </a:prstGeom>
        </p:spPr>
      </p:pic>
      <p:pic>
        <p:nvPicPr>
          <p:cNvPr id="11" name="Picture 10" descr="nocircsys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3800" y="4114800"/>
            <a:ext cx="1184365" cy="10668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Freeform 13"/>
          <p:cNvSpPr/>
          <p:nvPr/>
        </p:nvSpPr>
        <p:spPr>
          <a:xfrm>
            <a:off x="5135252" y="4430332"/>
            <a:ext cx="1329693" cy="1648496"/>
          </a:xfrm>
          <a:custGeom>
            <a:avLst/>
            <a:gdLst>
              <a:gd name="connsiteX0" fmla="*/ 364027 w 1329693"/>
              <a:gd name="connsiteY0" fmla="*/ 231820 h 1648496"/>
              <a:gd name="connsiteX1" fmla="*/ 505694 w 1329693"/>
              <a:gd name="connsiteY1" fmla="*/ 412124 h 1648496"/>
              <a:gd name="connsiteX2" fmla="*/ 544331 w 1329693"/>
              <a:gd name="connsiteY2" fmla="*/ 425003 h 1648496"/>
              <a:gd name="connsiteX3" fmla="*/ 673120 w 1329693"/>
              <a:gd name="connsiteY3" fmla="*/ 412124 h 1648496"/>
              <a:gd name="connsiteX4" fmla="*/ 737514 w 1329693"/>
              <a:gd name="connsiteY4" fmla="*/ 296214 h 1648496"/>
              <a:gd name="connsiteX5" fmla="*/ 776151 w 1329693"/>
              <a:gd name="connsiteY5" fmla="*/ 270457 h 1648496"/>
              <a:gd name="connsiteX6" fmla="*/ 943576 w 1329693"/>
              <a:gd name="connsiteY6" fmla="*/ 283336 h 1648496"/>
              <a:gd name="connsiteX7" fmla="*/ 956455 w 1329693"/>
              <a:gd name="connsiteY7" fmla="*/ 321972 h 1648496"/>
              <a:gd name="connsiteX8" fmla="*/ 943576 w 1329693"/>
              <a:gd name="connsiteY8" fmla="*/ 412124 h 1648496"/>
              <a:gd name="connsiteX9" fmla="*/ 879182 w 1329693"/>
              <a:gd name="connsiteY9" fmla="*/ 489398 h 1648496"/>
              <a:gd name="connsiteX10" fmla="*/ 853424 w 1329693"/>
              <a:gd name="connsiteY10" fmla="*/ 540913 h 1648496"/>
              <a:gd name="connsiteX11" fmla="*/ 866303 w 1329693"/>
              <a:gd name="connsiteY11" fmla="*/ 669702 h 1648496"/>
              <a:gd name="connsiteX12" fmla="*/ 943576 w 1329693"/>
              <a:gd name="connsiteY12" fmla="*/ 708338 h 1648496"/>
              <a:gd name="connsiteX13" fmla="*/ 1175396 w 1329693"/>
              <a:gd name="connsiteY13" fmla="*/ 721217 h 1648496"/>
              <a:gd name="connsiteX14" fmla="*/ 1214033 w 1329693"/>
              <a:gd name="connsiteY14" fmla="*/ 759854 h 1648496"/>
              <a:gd name="connsiteX15" fmla="*/ 1304185 w 1329693"/>
              <a:gd name="connsiteY15" fmla="*/ 837127 h 1648496"/>
              <a:gd name="connsiteX16" fmla="*/ 1317063 w 1329693"/>
              <a:gd name="connsiteY16" fmla="*/ 875764 h 1648496"/>
              <a:gd name="connsiteX17" fmla="*/ 1304185 w 1329693"/>
              <a:gd name="connsiteY17" fmla="*/ 978795 h 1648496"/>
              <a:gd name="connsiteX18" fmla="*/ 1239790 w 1329693"/>
              <a:gd name="connsiteY18" fmla="*/ 1056068 h 1648496"/>
              <a:gd name="connsiteX19" fmla="*/ 1201154 w 1329693"/>
              <a:gd name="connsiteY19" fmla="*/ 1068947 h 1648496"/>
              <a:gd name="connsiteX20" fmla="*/ 1072365 w 1329693"/>
              <a:gd name="connsiteY20" fmla="*/ 1094705 h 1648496"/>
              <a:gd name="connsiteX21" fmla="*/ 1033728 w 1329693"/>
              <a:gd name="connsiteY21" fmla="*/ 1120462 h 1648496"/>
              <a:gd name="connsiteX22" fmla="*/ 1020849 w 1329693"/>
              <a:gd name="connsiteY22" fmla="*/ 1159099 h 1648496"/>
              <a:gd name="connsiteX23" fmla="*/ 1007971 w 1329693"/>
              <a:gd name="connsiteY23" fmla="*/ 1532586 h 1648496"/>
              <a:gd name="connsiteX24" fmla="*/ 982213 w 1329693"/>
              <a:gd name="connsiteY24" fmla="*/ 1571223 h 1648496"/>
              <a:gd name="connsiteX25" fmla="*/ 904940 w 1329693"/>
              <a:gd name="connsiteY25" fmla="*/ 1635617 h 1648496"/>
              <a:gd name="connsiteX26" fmla="*/ 866303 w 1329693"/>
              <a:gd name="connsiteY26" fmla="*/ 1648496 h 1648496"/>
              <a:gd name="connsiteX27" fmla="*/ 776151 w 1329693"/>
              <a:gd name="connsiteY27" fmla="*/ 1635617 h 1648496"/>
              <a:gd name="connsiteX28" fmla="*/ 737514 w 1329693"/>
              <a:gd name="connsiteY28" fmla="*/ 1596981 h 1648496"/>
              <a:gd name="connsiteX29" fmla="*/ 685999 w 1329693"/>
              <a:gd name="connsiteY29" fmla="*/ 1506829 h 1648496"/>
              <a:gd name="connsiteX30" fmla="*/ 647362 w 1329693"/>
              <a:gd name="connsiteY30" fmla="*/ 1468192 h 1648496"/>
              <a:gd name="connsiteX31" fmla="*/ 634483 w 1329693"/>
              <a:gd name="connsiteY31" fmla="*/ 1429555 h 1648496"/>
              <a:gd name="connsiteX32" fmla="*/ 582968 w 1329693"/>
              <a:gd name="connsiteY32" fmla="*/ 1352282 h 1648496"/>
              <a:gd name="connsiteX33" fmla="*/ 544331 w 1329693"/>
              <a:gd name="connsiteY33" fmla="*/ 1326524 h 1648496"/>
              <a:gd name="connsiteX34" fmla="*/ 505694 w 1329693"/>
              <a:gd name="connsiteY34" fmla="*/ 1313645 h 1648496"/>
              <a:gd name="connsiteX35" fmla="*/ 170844 w 1329693"/>
              <a:gd name="connsiteY35" fmla="*/ 1300767 h 1648496"/>
              <a:gd name="connsiteX36" fmla="*/ 93571 w 1329693"/>
              <a:gd name="connsiteY36" fmla="*/ 1275009 h 1648496"/>
              <a:gd name="connsiteX37" fmla="*/ 29176 w 1329693"/>
              <a:gd name="connsiteY37" fmla="*/ 1197736 h 1648496"/>
              <a:gd name="connsiteX38" fmla="*/ 119328 w 1329693"/>
              <a:gd name="connsiteY38" fmla="*/ 1081826 h 1648496"/>
              <a:gd name="connsiteX39" fmla="*/ 196602 w 1329693"/>
              <a:gd name="connsiteY39" fmla="*/ 1030310 h 1648496"/>
              <a:gd name="connsiteX40" fmla="*/ 209480 w 1329693"/>
              <a:gd name="connsiteY40" fmla="*/ 837127 h 1648496"/>
              <a:gd name="connsiteX41" fmla="*/ 157965 w 1329693"/>
              <a:gd name="connsiteY41" fmla="*/ 759854 h 1648496"/>
              <a:gd name="connsiteX42" fmla="*/ 132207 w 1329693"/>
              <a:gd name="connsiteY42" fmla="*/ 721217 h 1648496"/>
              <a:gd name="connsiteX43" fmla="*/ 93571 w 1329693"/>
              <a:gd name="connsiteY43" fmla="*/ 643944 h 1648496"/>
              <a:gd name="connsiteX44" fmla="*/ 54934 w 1329693"/>
              <a:gd name="connsiteY44" fmla="*/ 605307 h 1648496"/>
              <a:gd name="connsiteX45" fmla="*/ 29176 w 1329693"/>
              <a:gd name="connsiteY45" fmla="*/ 553792 h 1648496"/>
              <a:gd name="connsiteX46" fmla="*/ 3418 w 1329693"/>
              <a:gd name="connsiteY46" fmla="*/ 515155 h 1648496"/>
              <a:gd name="connsiteX47" fmla="*/ 16297 w 1329693"/>
              <a:gd name="connsiteY47" fmla="*/ 425003 h 1648496"/>
              <a:gd name="connsiteX48" fmla="*/ 93571 w 1329693"/>
              <a:gd name="connsiteY48" fmla="*/ 373488 h 1648496"/>
              <a:gd name="connsiteX49" fmla="*/ 106449 w 1329693"/>
              <a:gd name="connsiteY49" fmla="*/ 334851 h 1648496"/>
              <a:gd name="connsiteX50" fmla="*/ 119328 w 1329693"/>
              <a:gd name="connsiteY50" fmla="*/ 244699 h 1648496"/>
              <a:gd name="connsiteX51" fmla="*/ 132207 w 1329693"/>
              <a:gd name="connsiteY51" fmla="*/ 167426 h 1648496"/>
              <a:gd name="connsiteX52" fmla="*/ 145086 w 1329693"/>
              <a:gd name="connsiteY52" fmla="*/ 103031 h 1648496"/>
              <a:gd name="connsiteX53" fmla="*/ 183723 w 1329693"/>
              <a:gd name="connsiteY53" fmla="*/ 25758 h 1648496"/>
              <a:gd name="connsiteX54" fmla="*/ 222359 w 1329693"/>
              <a:gd name="connsiteY54" fmla="*/ 0 h 1648496"/>
              <a:gd name="connsiteX55" fmla="*/ 312511 w 1329693"/>
              <a:gd name="connsiteY55" fmla="*/ 51516 h 1648496"/>
              <a:gd name="connsiteX56" fmla="*/ 325390 w 1329693"/>
              <a:gd name="connsiteY56" fmla="*/ 90153 h 1648496"/>
              <a:gd name="connsiteX57" fmla="*/ 338269 w 1329693"/>
              <a:gd name="connsiteY57" fmla="*/ 206062 h 1648496"/>
              <a:gd name="connsiteX58" fmla="*/ 364027 w 1329693"/>
              <a:gd name="connsiteY58" fmla="*/ 231820 h 16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329693" h="1648496">
                <a:moveTo>
                  <a:pt x="364027" y="231820"/>
                </a:moveTo>
                <a:cubicBezTo>
                  <a:pt x="391931" y="266164"/>
                  <a:pt x="453542" y="356247"/>
                  <a:pt x="505694" y="412124"/>
                </a:cubicBezTo>
                <a:cubicBezTo>
                  <a:pt x="514957" y="422049"/>
                  <a:pt x="530755" y="425003"/>
                  <a:pt x="544331" y="425003"/>
                </a:cubicBezTo>
                <a:cubicBezTo>
                  <a:pt x="587475" y="425003"/>
                  <a:pt x="630190" y="416417"/>
                  <a:pt x="673120" y="412124"/>
                </a:cubicBezTo>
                <a:cubicBezTo>
                  <a:pt x="686541" y="371863"/>
                  <a:pt x="699558" y="321517"/>
                  <a:pt x="737514" y="296214"/>
                </a:cubicBezTo>
                <a:lnTo>
                  <a:pt x="776151" y="270457"/>
                </a:lnTo>
                <a:cubicBezTo>
                  <a:pt x="831959" y="274750"/>
                  <a:pt x="889756" y="267959"/>
                  <a:pt x="943576" y="283336"/>
                </a:cubicBezTo>
                <a:cubicBezTo>
                  <a:pt x="956629" y="287065"/>
                  <a:pt x="956455" y="308397"/>
                  <a:pt x="956455" y="321972"/>
                </a:cubicBezTo>
                <a:cubicBezTo>
                  <a:pt x="956455" y="352328"/>
                  <a:pt x="952299" y="383048"/>
                  <a:pt x="943576" y="412124"/>
                </a:cubicBezTo>
                <a:cubicBezTo>
                  <a:pt x="933004" y="447365"/>
                  <a:pt x="899006" y="461644"/>
                  <a:pt x="879182" y="489398"/>
                </a:cubicBezTo>
                <a:cubicBezTo>
                  <a:pt x="868023" y="505021"/>
                  <a:pt x="862010" y="523741"/>
                  <a:pt x="853424" y="540913"/>
                </a:cubicBezTo>
                <a:cubicBezTo>
                  <a:pt x="857717" y="583843"/>
                  <a:pt x="852660" y="628772"/>
                  <a:pt x="866303" y="669702"/>
                </a:cubicBezTo>
                <a:cubicBezTo>
                  <a:pt x="871143" y="684221"/>
                  <a:pt x="929803" y="707026"/>
                  <a:pt x="943576" y="708338"/>
                </a:cubicBezTo>
                <a:cubicBezTo>
                  <a:pt x="1020620" y="715675"/>
                  <a:pt x="1098123" y="716924"/>
                  <a:pt x="1175396" y="721217"/>
                </a:cubicBezTo>
                <a:cubicBezTo>
                  <a:pt x="1188275" y="734096"/>
                  <a:pt x="1200204" y="748001"/>
                  <a:pt x="1214033" y="759854"/>
                </a:cubicBezTo>
                <a:cubicBezTo>
                  <a:pt x="1329693" y="858992"/>
                  <a:pt x="1208305" y="741249"/>
                  <a:pt x="1304185" y="837127"/>
                </a:cubicBezTo>
                <a:cubicBezTo>
                  <a:pt x="1308478" y="850006"/>
                  <a:pt x="1317063" y="862188"/>
                  <a:pt x="1317063" y="875764"/>
                </a:cubicBezTo>
                <a:cubicBezTo>
                  <a:pt x="1317063" y="910375"/>
                  <a:pt x="1313292" y="945404"/>
                  <a:pt x="1304185" y="978795"/>
                </a:cubicBezTo>
                <a:cubicBezTo>
                  <a:pt x="1298906" y="998152"/>
                  <a:pt x="1253385" y="1047004"/>
                  <a:pt x="1239790" y="1056068"/>
                </a:cubicBezTo>
                <a:cubicBezTo>
                  <a:pt x="1228495" y="1063598"/>
                  <a:pt x="1214382" y="1065894"/>
                  <a:pt x="1201154" y="1068947"/>
                </a:cubicBezTo>
                <a:cubicBezTo>
                  <a:pt x="1158495" y="1078791"/>
                  <a:pt x="1072365" y="1094705"/>
                  <a:pt x="1072365" y="1094705"/>
                </a:cubicBezTo>
                <a:cubicBezTo>
                  <a:pt x="1059486" y="1103291"/>
                  <a:pt x="1043397" y="1108375"/>
                  <a:pt x="1033728" y="1120462"/>
                </a:cubicBezTo>
                <a:cubicBezTo>
                  <a:pt x="1025247" y="1131063"/>
                  <a:pt x="1021696" y="1145550"/>
                  <a:pt x="1020849" y="1159099"/>
                </a:cubicBezTo>
                <a:cubicBezTo>
                  <a:pt x="1013079" y="1283426"/>
                  <a:pt x="1019598" y="1408560"/>
                  <a:pt x="1007971" y="1532586"/>
                </a:cubicBezTo>
                <a:cubicBezTo>
                  <a:pt x="1006526" y="1547997"/>
                  <a:pt x="992122" y="1559332"/>
                  <a:pt x="982213" y="1571223"/>
                </a:cubicBezTo>
                <a:cubicBezTo>
                  <a:pt x="961868" y="1595637"/>
                  <a:pt x="933885" y="1621145"/>
                  <a:pt x="904940" y="1635617"/>
                </a:cubicBezTo>
                <a:cubicBezTo>
                  <a:pt x="892798" y="1641688"/>
                  <a:pt x="879182" y="1644203"/>
                  <a:pt x="866303" y="1648496"/>
                </a:cubicBezTo>
                <a:cubicBezTo>
                  <a:pt x="836252" y="1644203"/>
                  <a:pt x="804336" y="1646891"/>
                  <a:pt x="776151" y="1635617"/>
                </a:cubicBezTo>
                <a:cubicBezTo>
                  <a:pt x="759240" y="1628853"/>
                  <a:pt x="749174" y="1610973"/>
                  <a:pt x="737514" y="1596981"/>
                </a:cubicBezTo>
                <a:cubicBezTo>
                  <a:pt x="676677" y="1523977"/>
                  <a:pt x="748979" y="1595001"/>
                  <a:pt x="685999" y="1506829"/>
                </a:cubicBezTo>
                <a:cubicBezTo>
                  <a:pt x="675413" y="1492008"/>
                  <a:pt x="660241" y="1481071"/>
                  <a:pt x="647362" y="1468192"/>
                </a:cubicBezTo>
                <a:cubicBezTo>
                  <a:pt x="643069" y="1455313"/>
                  <a:pt x="641076" y="1441422"/>
                  <a:pt x="634483" y="1429555"/>
                </a:cubicBezTo>
                <a:cubicBezTo>
                  <a:pt x="619449" y="1402494"/>
                  <a:pt x="608726" y="1369454"/>
                  <a:pt x="582968" y="1352282"/>
                </a:cubicBezTo>
                <a:cubicBezTo>
                  <a:pt x="570089" y="1343696"/>
                  <a:pt x="558176" y="1333446"/>
                  <a:pt x="544331" y="1326524"/>
                </a:cubicBezTo>
                <a:cubicBezTo>
                  <a:pt x="532189" y="1320453"/>
                  <a:pt x="519237" y="1314579"/>
                  <a:pt x="505694" y="1313645"/>
                </a:cubicBezTo>
                <a:cubicBezTo>
                  <a:pt x="394259" y="1305960"/>
                  <a:pt x="282461" y="1305060"/>
                  <a:pt x="170844" y="1300767"/>
                </a:cubicBezTo>
                <a:cubicBezTo>
                  <a:pt x="145086" y="1292181"/>
                  <a:pt x="105713" y="1299294"/>
                  <a:pt x="93571" y="1275009"/>
                </a:cubicBezTo>
                <a:cubicBezTo>
                  <a:pt x="60891" y="1209649"/>
                  <a:pt x="83788" y="1234142"/>
                  <a:pt x="29176" y="1197736"/>
                </a:cubicBezTo>
                <a:cubicBezTo>
                  <a:pt x="52137" y="1037012"/>
                  <a:pt x="7674" y="1156262"/>
                  <a:pt x="119328" y="1081826"/>
                </a:cubicBezTo>
                <a:lnTo>
                  <a:pt x="196602" y="1030310"/>
                </a:lnTo>
                <a:cubicBezTo>
                  <a:pt x="244048" y="959139"/>
                  <a:pt x="246974" y="972105"/>
                  <a:pt x="209480" y="837127"/>
                </a:cubicBezTo>
                <a:cubicBezTo>
                  <a:pt x="201195" y="807300"/>
                  <a:pt x="175137" y="785612"/>
                  <a:pt x="157965" y="759854"/>
                </a:cubicBezTo>
                <a:cubicBezTo>
                  <a:pt x="149379" y="746975"/>
                  <a:pt x="137102" y="735901"/>
                  <a:pt x="132207" y="721217"/>
                </a:cubicBezTo>
                <a:cubicBezTo>
                  <a:pt x="119300" y="682496"/>
                  <a:pt x="121309" y="677230"/>
                  <a:pt x="93571" y="643944"/>
                </a:cubicBezTo>
                <a:cubicBezTo>
                  <a:pt x="81911" y="629952"/>
                  <a:pt x="65521" y="620128"/>
                  <a:pt x="54934" y="605307"/>
                </a:cubicBezTo>
                <a:cubicBezTo>
                  <a:pt x="43775" y="589685"/>
                  <a:pt x="38701" y="570461"/>
                  <a:pt x="29176" y="553792"/>
                </a:cubicBezTo>
                <a:cubicBezTo>
                  <a:pt x="21496" y="540353"/>
                  <a:pt x="12004" y="528034"/>
                  <a:pt x="3418" y="515155"/>
                </a:cubicBezTo>
                <a:cubicBezTo>
                  <a:pt x="7711" y="485104"/>
                  <a:pt x="0" y="450613"/>
                  <a:pt x="16297" y="425003"/>
                </a:cubicBezTo>
                <a:cubicBezTo>
                  <a:pt x="32917" y="398886"/>
                  <a:pt x="93571" y="373488"/>
                  <a:pt x="93571" y="373488"/>
                </a:cubicBezTo>
                <a:cubicBezTo>
                  <a:pt x="97864" y="360609"/>
                  <a:pt x="103787" y="348163"/>
                  <a:pt x="106449" y="334851"/>
                </a:cubicBezTo>
                <a:cubicBezTo>
                  <a:pt x="112402" y="305085"/>
                  <a:pt x="114712" y="274702"/>
                  <a:pt x="119328" y="244699"/>
                </a:cubicBezTo>
                <a:cubicBezTo>
                  <a:pt x="123299" y="218890"/>
                  <a:pt x="127536" y="193118"/>
                  <a:pt x="132207" y="167426"/>
                </a:cubicBezTo>
                <a:cubicBezTo>
                  <a:pt x="136123" y="145889"/>
                  <a:pt x="139777" y="124267"/>
                  <a:pt x="145086" y="103031"/>
                </a:cubicBezTo>
                <a:cubicBezTo>
                  <a:pt x="152069" y="75099"/>
                  <a:pt x="162738" y="46743"/>
                  <a:pt x="183723" y="25758"/>
                </a:cubicBezTo>
                <a:cubicBezTo>
                  <a:pt x="194668" y="14813"/>
                  <a:pt x="209480" y="8586"/>
                  <a:pt x="222359" y="0"/>
                </a:cubicBezTo>
                <a:cubicBezTo>
                  <a:pt x="260876" y="12839"/>
                  <a:pt x="282522" y="15529"/>
                  <a:pt x="312511" y="51516"/>
                </a:cubicBezTo>
                <a:cubicBezTo>
                  <a:pt x="321202" y="61945"/>
                  <a:pt x="321097" y="77274"/>
                  <a:pt x="325390" y="90153"/>
                </a:cubicBezTo>
                <a:cubicBezTo>
                  <a:pt x="329683" y="128789"/>
                  <a:pt x="331878" y="167717"/>
                  <a:pt x="338269" y="206062"/>
                </a:cubicBezTo>
                <a:cubicBezTo>
                  <a:pt x="340501" y="219453"/>
                  <a:pt x="336123" y="197476"/>
                  <a:pt x="364027" y="23182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5" name="Oval 14"/>
          <p:cNvSpPr/>
          <p:nvPr/>
        </p:nvSpPr>
        <p:spPr>
          <a:xfrm rot="19168580">
            <a:off x="5565035" y="4999852"/>
            <a:ext cx="370657" cy="613418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438400"/>
            <a:ext cx="8229600" cy="1600200"/>
          </a:xfrm>
        </p:spPr>
        <p:txBody>
          <a:bodyPr>
            <a:normAutofit/>
          </a:bodyPr>
          <a:lstStyle/>
          <a:p>
            <a:pPr algn="ctr"/>
            <a:r>
              <a:rPr lang="sv-SE" dirty="0" smtClean="0"/>
              <a:t>The END</a:t>
            </a:r>
            <a:br>
              <a:rPr lang="sv-SE" dirty="0" smtClean="0"/>
            </a:br>
            <a:r>
              <a:rPr lang="sv-SE" sz="2700" i="1" dirty="0" smtClean="0"/>
              <a:t>Thank you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ircul1.gi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1600" y="1752600"/>
            <a:ext cx="5370391" cy="4186151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Circulatory system; Why?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04088"/>
            <a:ext cx="8839200" cy="1143000"/>
          </a:xfrm>
        </p:spPr>
        <p:txBody>
          <a:bodyPr>
            <a:noAutofit/>
          </a:bodyPr>
          <a:lstStyle/>
          <a:p>
            <a:r>
              <a:rPr lang="en-US" sz="4800" dirty="0" smtClean="0"/>
              <a:t>Functions</a:t>
            </a:r>
            <a:r>
              <a:rPr lang="sv-SE" sz="4800" dirty="0" smtClean="0"/>
              <a:t> of circulatory system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800" dirty="0" smtClean="0"/>
          </a:p>
          <a:p>
            <a:r>
              <a:rPr lang="en-US" sz="2800" dirty="0" smtClean="0"/>
              <a:t>Transport of materials and cells by continuous movement of blood </a:t>
            </a:r>
          </a:p>
          <a:p>
            <a:pPr lvl="1"/>
            <a:r>
              <a:rPr lang="en-US" dirty="0" smtClean="0"/>
              <a:t>Gases</a:t>
            </a:r>
          </a:p>
          <a:p>
            <a:pPr lvl="1"/>
            <a:r>
              <a:rPr lang="en-US" dirty="0" smtClean="0"/>
              <a:t>Nutrients</a:t>
            </a:r>
          </a:p>
          <a:p>
            <a:pPr lvl="1"/>
            <a:r>
              <a:rPr lang="en-US" dirty="0" smtClean="0"/>
              <a:t>Waste products</a:t>
            </a:r>
          </a:p>
          <a:p>
            <a:pPr lvl="1"/>
            <a:r>
              <a:rPr lang="en-US" dirty="0" smtClean="0"/>
              <a:t>Components of immune and endocrine system</a:t>
            </a:r>
          </a:p>
          <a:p>
            <a:r>
              <a:rPr lang="en-US" sz="2800" dirty="0" smtClean="0"/>
              <a:t>Thermoregulation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90600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Components of human circulatory system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2468880"/>
            <a:ext cx="4876800" cy="2865120"/>
          </a:xfrm>
        </p:spPr>
        <p:txBody>
          <a:bodyPr>
            <a:normAutofit/>
          </a:bodyPr>
          <a:lstStyle/>
          <a:p>
            <a:r>
              <a:rPr lang="en-US" dirty="0" smtClean="0"/>
              <a:t>Blood vascular system (closed) </a:t>
            </a:r>
          </a:p>
          <a:p>
            <a:pPr lvl="1"/>
            <a:r>
              <a:rPr lang="en-US" dirty="0" smtClean="0"/>
              <a:t>Heart</a:t>
            </a:r>
          </a:p>
          <a:p>
            <a:pPr lvl="1"/>
            <a:r>
              <a:rPr lang="en-US" dirty="0" smtClean="0"/>
              <a:t>Arteries and arterioles 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rgbClr val="FF0000"/>
                </a:solidFill>
              </a:rPr>
              <a:t>conduction  / distributing vessels</a:t>
            </a:r>
            <a:r>
              <a:rPr lang="en-US" sz="2000" dirty="0" smtClean="0"/>
              <a:t>)</a:t>
            </a:r>
            <a:endParaRPr lang="en-US" dirty="0" smtClean="0"/>
          </a:p>
          <a:p>
            <a:pPr lvl="1"/>
            <a:r>
              <a:rPr lang="en-US" dirty="0" smtClean="0"/>
              <a:t>Capillaries 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rgbClr val="FF0000"/>
                </a:solidFill>
              </a:rPr>
              <a:t>exchange vessels</a:t>
            </a:r>
            <a:r>
              <a:rPr lang="en-US" sz="2000" dirty="0" smtClean="0"/>
              <a:t>)</a:t>
            </a:r>
            <a:endParaRPr lang="en-US" dirty="0" smtClean="0"/>
          </a:p>
          <a:p>
            <a:pPr lvl="1"/>
            <a:r>
              <a:rPr lang="en-US" dirty="0" smtClean="0"/>
              <a:t>Venules and veins 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rgbClr val="FF0000"/>
                </a:solidFill>
              </a:rPr>
              <a:t>capacitance vessels</a:t>
            </a:r>
            <a:r>
              <a:rPr lang="en-US" sz="2000" dirty="0" smtClean="0"/>
              <a:t>)</a:t>
            </a:r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20" name="Content Placeholder 4"/>
          <p:cNvSpPr txBox="1">
            <a:spLocks/>
          </p:cNvSpPr>
          <p:nvPr/>
        </p:nvSpPr>
        <p:spPr>
          <a:xfrm>
            <a:off x="0" y="5486400"/>
            <a:ext cx="4800600" cy="13716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Lymph vascular system (open</a:t>
            </a:r>
            <a:r>
              <a:rPr kumimoji="0" lang="en-US" sz="26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Lymphatics</a:t>
            </a:r>
          </a:p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Lymph nodes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600" b="0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endParaRPr kumimoji="0" lang="en-US" sz="2400" b="0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en-US" sz="2400" b="0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495800" y="2286000"/>
            <a:ext cx="4572000" cy="4407932"/>
            <a:chOff x="4495800" y="2286000"/>
            <a:chExt cx="4572000" cy="4407932"/>
          </a:xfrm>
        </p:grpSpPr>
        <p:pic>
          <p:nvPicPr>
            <p:cNvPr id="4" name="Picture 3" descr="CVS1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4000" y="2286000"/>
              <a:ext cx="2778118" cy="40386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347178" y="2774623"/>
              <a:ext cx="8382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v-SE" sz="900" dirty="0" smtClean="0"/>
                <a:t>Pulmonary circulation</a:t>
              </a:r>
              <a:endParaRPr lang="en-US" sz="9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467600" y="2971800"/>
              <a:ext cx="12954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v-SE" sz="900" b="1" dirty="0" smtClean="0"/>
                <a:t>Heart: </a:t>
              </a:r>
              <a:r>
                <a:rPr lang="sv-SE" sz="900" dirty="0" smtClean="0"/>
                <a:t>left chambers (oxygenated blood)</a:t>
              </a:r>
              <a:endParaRPr lang="en-US" sz="9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648200" y="2983468"/>
              <a:ext cx="13716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v-SE" sz="900" b="1" dirty="0" smtClean="0"/>
                <a:t>Heart: right</a:t>
              </a:r>
              <a:r>
                <a:rPr lang="sv-SE" sz="900" dirty="0" smtClean="0"/>
                <a:t> chamber s (De-oxygenated blood)</a:t>
              </a:r>
              <a:endParaRPr lang="en-US" sz="9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772400" y="3547533"/>
              <a:ext cx="12954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v-SE" sz="900" dirty="0" smtClean="0"/>
                <a:t>Conducting  vessels</a:t>
              </a:r>
            </a:p>
            <a:p>
              <a:endParaRPr lang="en-US" sz="9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57533" y="5771444"/>
              <a:ext cx="719667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v-SE" sz="900" dirty="0" smtClean="0"/>
                <a:t>Arterioles</a:t>
              </a:r>
              <a:endParaRPr lang="en-US" sz="9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00800" y="6324600"/>
              <a:ext cx="11430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900" dirty="0" smtClean="0"/>
                <a:t>Exchange vessels</a:t>
              </a:r>
            </a:p>
            <a:p>
              <a:pPr algn="ctr"/>
              <a:r>
                <a:rPr lang="sv-SE" sz="900" dirty="0" smtClean="0"/>
                <a:t>(Capillaries)</a:t>
              </a:r>
              <a:endParaRPr lang="en-US" sz="9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613402" y="5856111"/>
              <a:ext cx="719667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v-SE" sz="900" dirty="0" smtClean="0"/>
                <a:t>Venules</a:t>
              </a:r>
              <a:endParaRPr lang="en-US" sz="9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724400" y="4151490"/>
              <a:ext cx="914400" cy="230832"/>
            </a:xfrm>
            <a:prstGeom prst="rect">
              <a:avLst/>
            </a:prstGeom>
            <a:solidFill>
              <a:srgbClr val="FADB58">
                <a:alpha val="28000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v-SE" sz="900" dirty="0" smtClean="0"/>
                <a:t>Lymph nodes</a:t>
              </a:r>
              <a:endParaRPr lang="en-US" sz="9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789311" y="3874911"/>
              <a:ext cx="838200" cy="228600"/>
            </a:xfrm>
            <a:prstGeom prst="rect">
              <a:avLst/>
            </a:prstGeom>
            <a:solidFill>
              <a:srgbClr val="FADB58">
                <a:alpha val="25000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v-SE" sz="900" dirty="0" smtClean="0"/>
                <a:t>Lymphatics</a:t>
              </a:r>
              <a:endParaRPr lang="en-US" sz="9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495800" y="3593068"/>
              <a:ext cx="12192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900" dirty="0" smtClean="0"/>
                <a:t>Capacitance vessels</a:t>
              </a:r>
            </a:p>
            <a:p>
              <a:pPr algn="ctr"/>
              <a:r>
                <a:rPr lang="sv-SE" sz="900" dirty="0" smtClean="0"/>
                <a:t>(Veins)</a:t>
              </a:r>
              <a:endParaRPr lang="en-US" sz="9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707489" y="5460490"/>
            <a:ext cx="149860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v-SE" sz="900" dirty="0" smtClean="0"/>
              <a:t>Distributing vessels</a:t>
            </a:r>
          </a:p>
          <a:p>
            <a:endParaRPr lang="en-US" sz="9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 txBox="1">
            <a:spLocks noGrp="1"/>
          </p:cNvSpPr>
          <p:nvPr>
            <p:ph type="ctrTitle"/>
          </p:nvPr>
        </p:nvSpPr>
        <p:spPr>
          <a:xfrm>
            <a:off x="891039" y="2842736"/>
            <a:ext cx="7490960" cy="7386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4800" dirty="0" smtClean="0"/>
              <a:t>Vascular</a:t>
            </a:r>
            <a:r>
              <a:rPr lang="sv-SE" sz="4800" dirty="0" smtClean="0"/>
              <a:t> tree- Gross anatomy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/>
              <a:t>Overall arrangement</a:t>
            </a:r>
            <a:endParaRPr lang="en-US" dirty="0"/>
          </a:p>
        </p:txBody>
      </p:sp>
      <p:pic>
        <p:nvPicPr>
          <p:cNvPr id="4" name="Picture 3" descr="vas tre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74054" y="1447800"/>
            <a:ext cx="4907946" cy="52306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6200" y="1996440"/>
            <a:ext cx="2895600" cy="4099560"/>
            <a:chOff x="76200" y="1996440"/>
            <a:chExt cx="2895600" cy="4099560"/>
          </a:xfrm>
        </p:grpSpPr>
        <p:pic>
          <p:nvPicPr>
            <p:cNvPr id="13" name="Picture 12" descr="cardiac muscles006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200" y="1996440"/>
              <a:ext cx="2090928" cy="409956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752600" y="2133600"/>
              <a:ext cx="1219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Aorta</a:t>
              </a:r>
            </a:p>
            <a:p>
              <a:r>
                <a:rPr lang="en-US" sz="1400" b="1" dirty="0" smtClean="0"/>
                <a:t>(2-2.5 cm</a:t>
              </a:r>
              <a:r>
                <a:rPr lang="en-US" sz="1400" dirty="0" smtClean="0"/>
                <a:t>)</a:t>
              </a:r>
              <a:endParaRPr lang="en-US" sz="1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24000" y="2743200"/>
              <a:ext cx="12192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Large and medium size arteries</a:t>
              </a:r>
            </a:p>
            <a:p>
              <a:pPr algn="ctr"/>
              <a:r>
                <a:rPr lang="en-US" sz="1400" b="1" dirty="0" smtClean="0"/>
                <a:t>(100-200)</a:t>
              </a:r>
              <a:endParaRPr lang="en-US" sz="14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524000" y="3962400"/>
              <a:ext cx="12192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Arterioles</a:t>
              </a:r>
            </a:p>
            <a:p>
              <a:pPr algn="ctr"/>
              <a:r>
                <a:rPr lang="en-US" sz="1400" b="1" dirty="0" smtClean="0"/>
                <a:t>(4 * 10</a:t>
              </a:r>
              <a:r>
                <a:rPr lang="en-US" sz="1400" b="1" baseline="30000" dirty="0" smtClean="0"/>
                <a:t>6 </a:t>
              </a:r>
              <a:r>
                <a:rPr lang="en-US" sz="1400" b="1" dirty="0" smtClean="0"/>
                <a:t>)</a:t>
              </a:r>
            </a:p>
            <a:p>
              <a:pPr algn="ctr"/>
              <a:r>
                <a:rPr lang="en-US" sz="1400" b="1" dirty="0" smtClean="0"/>
                <a:t>(&lt;300 µm)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524000" y="4876800"/>
              <a:ext cx="12192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Capillaries</a:t>
              </a:r>
            </a:p>
            <a:p>
              <a:pPr algn="ctr"/>
              <a:r>
                <a:rPr lang="en-US" sz="1400" b="1" dirty="0" smtClean="0"/>
                <a:t>(16 * 10</a:t>
              </a:r>
              <a:r>
                <a:rPr lang="en-US" sz="1400" b="1" baseline="30000" dirty="0" smtClean="0"/>
                <a:t>6 </a:t>
              </a:r>
              <a:r>
                <a:rPr lang="en-US" sz="1400" b="1" dirty="0" smtClean="0"/>
                <a:t>)</a:t>
              </a:r>
            </a:p>
            <a:p>
              <a:pPr algn="ctr"/>
              <a:r>
                <a:rPr lang="en-US" sz="1400" b="1" dirty="0" smtClean="0"/>
                <a:t>(7 µm)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92.2|90.7|76.9|38.2|43.5|1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2748</TotalTime>
  <Words>1109</Words>
  <Application>Microsoft Office PowerPoint</Application>
  <PresentationFormat>On-screen Show (4:3)</PresentationFormat>
  <Paragraphs>338</Paragraphs>
  <Slides>40</Slides>
  <Notes>19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Flow</vt:lpstr>
      <vt:lpstr>Cardio Vascular System (Circulatory system)</vt:lpstr>
      <vt:lpstr>Lecture outline</vt:lpstr>
      <vt:lpstr>Circulatory system; Why?</vt:lpstr>
      <vt:lpstr>Circulatory system; Why?</vt:lpstr>
      <vt:lpstr>Slide 5</vt:lpstr>
      <vt:lpstr>Functions of circulatory system</vt:lpstr>
      <vt:lpstr>Components of human circulatory system</vt:lpstr>
      <vt:lpstr>Vascular tree- Gross anatomy</vt:lpstr>
      <vt:lpstr>Overall arrangement</vt:lpstr>
      <vt:lpstr>Slide 10</vt:lpstr>
      <vt:lpstr>Slide 11</vt:lpstr>
      <vt:lpstr>Slide 12</vt:lpstr>
      <vt:lpstr>Slide 13</vt:lpstr>
      <vt:lpstr>Branching patterns of arterial tree</vt:lpstr>
      <vt:lpstr>Anastomosis of arteries</vt:lpstr>
      <vt:lpstr>Venous system</vt:lpstr>
      <vt:lpstr>Venous system: problems</vt:lpstr>
      <vt:lpstr>CVS Histology</vt:lpstr>
      <vt:lpstr>General arrangement of  cardio-vascular tissues  (CARDIO VASCULAR TUBE)</vt:lpstr>
      <vt:lpstr>General arrangement of  cardio-vascular tissues</vt:lpstr>
      <vt:lpstr>Structure for Function !</vt:lpstr>
      <vt:lpstr>Heart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Lymph vascular system</vt:lpstr>
      <vt:lpstr>Things that are good to read (know) !</vt:lpstr>
      <vt:lpstr>References</vt:lpstr>
      <vt:lpstr>The END Thank you</vt:lpstr>
    </vt:vector>
  </TitlesOfParts>
  <Company>Personal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</dc:title>
  <dc:creator>AS</dc:creator>
  <cp:lastModifiedBy>www</cp:lastModifiedBy>
  <cp:revision>258</cp:revision>
  <dcterms:created xsi:type="dcterms:W3CDTF">2010-02-15T03:18:31Z</dcterms:created>
  <dcterms:modified xsi:type="dcterms:W3CDTF">2012-01-19T14:12:10Z</dcterms:modified>
</cp:coreProperties>
</file>